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 bookmarkIdSeed="2">
  <p:sldMasterIdLst>
    <p:sldMasterId id="2147484279" r:id="rId1"/>
  </p:sldMasterIdLst>
  <p:notesMasterIdLst>
    <p:notesMasterId r:id="rId77"/>
  </p:notesMasterIdLst>
  <p:sldIdLst>
    <p:sldId id="256" r:id="rId2"/>
    <p:sldId id="257" r:id="rId3"/>
    <p:sldId id="345" r:id="rId4"/>
    <p:sldId id="347" r:id="rId5"/>
    <p:sldId id="348" r:id="rId6"/>
    <p:sldId id="350" r:id="rId7"/>
    <p:sldId id="355" r:id="rId8"/>
    <p:sldId id="351" r:id="rId9"/>
    <p:sldId id="352" r:id="rId10"/>
    <p:sldId id="353" r:id="rId11"/>
    <p:sldId id="354" r:id="rId12"/>
    <p:sldId id="258" r:id="rId13"/>
    <p:sldId id="259" r:id="rId14"/>
    <p:sldId id="261" r:id="rId15"/>
    <p:sldId id="342" r:id="rId16"/>
    <p:sldId id="264" r:id="rId17"/>
    <p:sldId id="265" r:id="rId18"/>
    <p:sldId id="266" r:id="rId19"/>
    <p:sldId id="267" r:id="rId20"/>
    <p:sldId id="318" r:id="rId21"/>
    <p:sldId id="319" r:id="rId22"/>
    <p:sldId id="320" r:id="rId23"/>
    <p:sldId id="270" r:id="rId24"/>
    <p:sldId id="271" r:id="rId25"/>
    <p:sldId id="272" r:id="rId26"/>
    <p:sldId id="273" r:id="rId27"/>
    <p:sldId id="274" r:id="rId28"/>
    <p:sldId id="275" r:id="rId29"/>
    <p:sldId id="324" r:id="rId30"/>
    <p:sldId id="279" r:id="rId31"/>
    <p:sldId id="280" r:id="rId32"/>
    <p:sldId id="281" r:id="rId33"/>
    <p:sldId id="282" r:id="rId34"/>
    <p:sldId id="327" r:id="rId35"/>
    <p:sldId id="328" r:id="rId36"/>
    <p:sldId id="332" r:id="rId37"/>
    <p:sldId id="333" r:id="rId38"/>
    <p:sldId id="334" r:id="rId39"/>
    <p:sldId id="335" r:id="rId40"/>
    <p:sldId id="336" r:id="rId41"/>
    <p:sldId id="289" r:id="rId42"/>
    <p:sldId id="290" r:id="rId43"/>
    <p:sldId id="277" r:id="rId44"/>
    <p:sldId id="283" r:id="rId45"/>
    <p:sldId id="284" r:id="rId46"/>
    <p:sldId id="337" r:id="rId47"/>
    <p:sldId id="338" r:id="rId48"/>
    <p:sldId id="339" r:id="rId49"/>
    <p:sldId id="340" r:id="rId50"/>
    <p:sldId id="341" r:id="rId51"/>
    <p:sldId id="286" r:id="rId52"/>
    <p:sldId id="293" r:id="rId53"/>
    <p:sldId id="294" r:id="rId54"/>
    <p:sldId id="295" r:id="rId55"/>
    <p:sldId id="296" r:id="rId56"/>
    <p:sldId id="297" r:id="rId57"/>
    <p:sldId id="298" r:id="rId58"/>
    <p:sldId id="299" r:id="rId59"/>
    <p:sldId id="300" r:id="rId60"/>
    <p:sldId id="301" r:id="rId61"/>
    <p:sldId id="302" r:id="rId62"/>
    <p:sldId id="303" r:id="rId63"/>
    <p:sldId id="304" r:id="rId64"/>
    <p:sldId id="305" r:id="rId65"/>
    <p:sldId id="306" r:id="rId66"/>
    <p:sldId id="308" r:id="rId67"/>
    <p:sldId id="309" r:id="rId68"/>
    <p:sldId id="310" r:id="rId69"/>
    <p:sldId id="312" r:id="rId70"/>
    <p:sldId id="313" r:id="rId71"/>
    <p:sldId id="314" r:id="rId72"/>
    <p:sldId id="315" r:id="rId73"/>
    <p:sldId id="287" r:id="rId74"/>
    <p:sldId id="288" r:id="rId75"/>
    <p:sldId id="344" r:id="rId76"/>
  </p:sldIdLst>
  <p:sldSz cx="9144000" cy="6858000" type="screen4x3"/>
  <p:notesSz cx="6858000" cy="9144000"/>
  <p:defaultTextStyle>
    <a:defPPr>
      <a:defRPr lang="ar-IQ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FFFF99"/>
    <a:srgbClr val="FF00FF"/>
    <a:srgbClr val="FFDA65"/>
    <a:srgbClr val="FFCCFF"/>
    <a:srgbClr val="000000"/>
    <a:srgbClr val="FFCC00"/>
    <a:srgbClr val="66FFFF"/>
    <a:srgbClr val="CCFFFF"/>
    <a:srgbClr val="C0C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7CE84F3-28C3-443E-9E96-99CF82512B78}" styleName="Dark Style 1 - Accent 2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wholeTbl>
    <a:band1H>
      <a:tcStyle>
        <a:tcBdr/>
        <a:fill>
          <a:solidFill>
            <a:schemeClr val="accent2">
              <a:shade val="60000"/>
            </a:schemeClr>
          </a:solidFill>
        </a:fill>
      </a:tcStyle>
    </a:band1H>
    <a:band1V>
      <a:tcStyle>
        <a:tcBdr/>
        <a:fill>
          <a:solidFill>
            <a:schemeClr val="accent2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2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2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2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>
      <p:cViewPr>
        <p:scale>
          <a:sx n="76" d="100"/>
          <a:sy n="76" d="100"/>
        </p:scale>
        <p:origin x="-1194" y="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16" Type="http://schemas.openxmlformats.org/officeDocument/2006/relationships/slide" Target="slides/slide15.xml"/><Relationship Id="rId11" Type="http://schemas.openxmlformats.org/officeDocument/2006/relationships/slide" Target="slides/slide10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74" Type="http://schemas.openxmlformats.org/officeDocument/2006/relationships/slide" Target="slides/slide73.xml"/><Relationship Id="rId79" Type="http://schemas.openxmlformats.org/officeDocument/2006/relationships/viewProps" Target="viewProps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theme" Target="theme/theme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presProps" Target="presProps.xml"/><Relationship Id="rId8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6" Type="http://schemas.openxmlformats.org/officeDocument/2006/relationships/slide" Target="slides/slide75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29" Type="http://schemas.openxmlformats.org/officeDocument/2006/relationships/slide" Target="slides/slide28.xml"/><Relationship Id="rId24" Type="http://schemas.openxmlformats.org/officeDocument/2006/relationships/slide" Target="slides/slide23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66" Type="http://schemas.openxmlformats.org/officeDocument/2006/relationships/slide" Target="slides/slide6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IQ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F744830B-4CBE-4686-BF6A-7AFB37BF7FD7}" type="datetimeFigureOut">
              <a:rPr lang="ar-IQ" smtClean="0"/>
              <a:pPr/>
              <a:t>05/06/1437</a:t>
            </a:fld>
            <a:endParaRPr lang="ar-IQ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IQ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ar-IQ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IQ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854A1096-B0A3-4B08-A54E-7B9A416377C1}" type="slidenum">
              <a:rPr lang="ar-IQ" smtClean="0"/>
              <a:pPr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15505611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IQ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4A1096-B0A3-4B08-A54E-7B9A416377C1}" type="slidenum">
              <a:rPr lang="ar-IQ" smtClean="0"/>
              <a:pPr/>
              <a:t>12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394223285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IQ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4A1096-B0A3-4B08-A54E-7B9A416377C1}" type="slidenum">
              <a:rPr lang="ar-IQ" smtClean="0"/>
              <a:pPr/>
              <a:t>33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23362769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1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995862"/>
            <a:ext cx="9144000" cy="186213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803405"/>
            <a:ext cx="7315200" cy="1825096"/>
          </a:xfrm>
        </p:spPr>
        <p:txBody>
          <a:bodyPr anchor="b">
            <a:normAutofit/>
          </a:bodyPr>
          <a:lstStyle>
            <a:lvl1pPr algn="l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3632201"/>
            <a:ext cx="7315200" cy="685800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932170" y="4323845"/>
            <a:ext cx="2297429" cy="365125"/>
          </a:xfrm>
        </p:spPr>
        <p:txBody>
          <a:bodyPr/>
          <a:lstStyle/>
          <a:p>
            <a:fld id="{21CE3F01-35AE-4888-AA80-AA170E21E0D3}" type="datetimeFigureOut">
              <a:rPr lang="ar-IQ" smtClean="0"/>
              <a:pPr/>
              <a:t>05/06/1437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914400" y="4323846"/>
            <a:ext cx="4880610" cy="365125"/>
          </a:xfrm>
        </p:spPr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057900" y="1430867"/>
            <a:ext cx="2171700" cy="365125"/>
          </a:xfrm>
        </p:spPr>
        <p:txBody>
          <a:bodyPr/>
          <a:lstStyle/>
          <a:p>
            <a:fld id="{8072F5A2-5AFD-41B4-84F1-9D78CC95E9CC}" type="slidenum">
              <a:rPr lang="ar-IQ" smtClean="0"/>
              <a:pPr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33379333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4355" y="4697361"/>
            <a:ext cx="7956482" cy="81935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94355" y="977035"/>
            <a:ext cx="7950260" cy="3406972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4360" y="5516716"/>
            <a:ext cx="7955280" cy="746924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CE3F01-35AE-4888-AA80-AA170E21E0D3}" type="datetimeFigureOut">
              <a:rPr lang="ar-IQ" smtClean="0"/>
              <a:pPr/>
              <a:t>05/06/1437</a:t>
            </a:fld>
            <a:endParaRPr lang="ar-IQ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72F5A2-5AFD-41B4-84F1-9D78CC95E9CC}" type="slidenum">
              <a:rPr lang="ar-IQ" smtClean="0"/>
              <a:pPr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28000694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1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995862"/>
            <a:ext cx="9144000" cy="186213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4360" y="753533"/>
            <a:ext cx="7955280" cy="2802467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649134"/>
            <a:ext cx="7772400" cy="1330852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562176" y="381001"/>
            <a:ext cx="2183130" cy="365125"/>
          </a:xfrm>
        </p:spPr>
        <p:txBody>
          <a:bodyPr/>
          <a:lstStyle>
            <a:lvl1pPr algn="r">
              <a:defRPr/>
            </a:lvl1pPr>
          </a:lstStyle>
          <a:p>
            <a:fld id="{21CE3F01-35AE-4888-AA80-AA170E21E0D3}" type="datetimeFigureOut">
              <a:rPr lang="ar-IQ" smtClean="0"/>
              <a:pPr/>
              <a:t>05/06/1437</a:t>
            </a:fld>
            <a:endParaRPr lang="ar-IQ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94360" y="381001"/>
            <a:ext cx="4830656" cy="365125"/>
          </a:xfrm>
        </p:spPr>
        <p:txBody>
          <a:bodyPr/>
          <a:lstStyle/>
          <a:p>
            <a:endParaRPr lang="ar-IQ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882466" y="381001"/>
            <a:ext cx="667174" cy="365125"/>
          </a:xfrm>
        </p:spPr>
        <p:txBody>
          <a:bodyPr/>
          <a:lstStyle/>
          <a:p>
            <a:fld id="{8072F5A2-5AFD-41B4-84F1-9D78CC95E9CC}" type="slidenum">
              <a:rPr lang="ar-IQ" smtClean="0"/>
              <a:pPr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363835714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C1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995862"/>
            <a:ext cx="9144000" cy="186213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8351" y="753534"/>
            <a:ext cx="7613650" cy="2756234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977899" y="3509768"/>
            <a:ext cx="7194552" cy="4444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4174597"/>
            <a:ext cx="7778752" cy="821265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562176" y="381001"/>
            <a:ext cx="2183130" cy="365125"/>
          </a:xfrm>
        </p:spPr>
        <p:txBody>
          <a:bodyPr/>
          <a:lstStyle>
            <a:lvl1pPr algn="r">
              <a:defRPr/>
            </a:lvl1pPr>
          </a:lstStyle>
          <a:p>
            <a:fld id="{21CE3F01-35AE-4888-AA80-AA170E21E0D3}" type="datetimeFigureOut">
              <a:rPr lang="ar-IQ" smtClean="0"/>
              <a:pPr/>
              <a:t>05/06/1437</a:t>
            </a:fld>
            <a:endParaRPr lang="ar-IQ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94360" y="379438"/>
            <a:ext cx="4830656" cy="365125"/>
          </a:xfrm>
        </p:spPr>
        <p:txBody>
          <a:bodyPr/>
          <a:lstStyle/>
          <a:p>
            <a:endParaRPr lang="ar-IQ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882466" y="381001"/>
            <a:ext cx="667174" cy="365125"/>
          </a:xfrm>
        </p:spPr>
        <p:txBody>
          <a:bodyPr/>
          <a:lstStyle/>
          <a:p>
            <a:fld id="{8072F5A2-5AFD-41B4-84F1-9D78CC95E9CC}" type="slidenum">
              <a:rPr lang="ar-IQ" smtClean="0"/>
              <a:pPr/>
              <a:t>‹#›</a:t>
            </a:fld>
            <a:endParaRPr lang="ar-IQ"/>
          </a:p>
        </p:txBody>
      </p:sp>
      <p:sp>
        <p:nvSpPr>
          <p:cNvPr id="13" name="TextBox 12"/>
          <p:cNvSpPr txBox="1"/>
          <p:nvPr/>
        </p:nvSpPr>
        <p:spPr>
          <a:xfrm>
            <a:off x="231458" y="807720"/>
            <a:ext cx="4572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8146733" y="3021330"/>
            <a:ext cx="4572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10909732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1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995862"/>
            <a:ext cx="9144000" cy="186213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124702"/>
            <a:ext cx="7774782" cy="251183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792" y="3648316"/>
            <a:ext cx="7773608" cy="99988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562176" y="378884"/>
            <a:ext cx="2183130" cy="365125"/>
          </a:xfrm>
        </p:spPr>
        <p:txBody>
          <a:bodyPr/>
          <a:lstStyle>
            <a:lvl1pPr algn="r">
              <a:defRPr/>
            </a:lvl1pPr>
          </a:lstStyle>
          <a:p>
            <a:fld id="{21CE3F01-35AE-4888-AA80-AA170E21E0D3}" type="datetimeFigureOut">
              <a:rPr lang="ar-IQ" smtClean="0"/>
              <a:pPr/>
              <a:t>05/06/1437</a:t>
            </a:fld>
            <a:endParaRPr lang="ar-IQ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94360" y="378884"/>
            <a:ext cx="4830656" cy="365125"/>
          </a:xfrm>
        </p:spPr>
        <p:txBody>
          <a:bodyPr/>
          <a:lstStyle/>
          <a:p>
            <a:endParaRPr lang="ar-IQ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882466" y="381001"/>
            <a:ext cx="667174" cy="365125"/>
          </a:xfrm>
        </p:spPr>
        <p:txBody>
          <a:bodyPr/>
          <a:lstStyle/>
          <a:p>
            <a:fld id="{8072F5A2-5AFD-41B4-84F1-9D78CC95E9CC}" type="slidenum">
              <a:rPr lang="ar-IQ" smtClean="0"/>
              <a:pPr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321596023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2171701" y="762000"/>
            <a:ext cx="6377939" cy="130386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594361" y="2202080"/>
            <a:ext cx="2560320" cy="61732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594360" y="2904564"/>
            <a:ext cx="2560320" cy="335907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02237" y="2201333"/>
            <a:ext cx="2560320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300781" y="2904068"/>
            <a:ext cx="2560320" cy="335957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89319" y="2192866"/>
            <a:ext cx="2560320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5989320" y="2904564"/>
            <a:ext cx="2560320" cy="335907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CE3F01-35AE-4888-AA80-AA170E21E0D3}" type="datetimeFigureOut">
              <a:rPr lang="ar-IQ" smtClean="0"/>
              <a:pPr/>
              <a:t>05/06/1437</a:t>
            </a:fld>
            <a:endParaRPr lang="ar-IQ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72F5A2-5AFD-41B4-84F1-9D78CC95E9CC}" type="slidenum">
              <a:rPr lang="ar-IQ" smtClean="0"/>
              <a:pPr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154174145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2171702" y="762000"/>
            <a:ext cx="6381984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594360" y="4113340"/>
            <a:ext cx="2560320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594360" y="2331720"/>
            <a:ext cx="2560320" cy="15073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594360" y="4796103"/>
            <a:ext cx="2560320" cy="1467537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291873" y="4113340"/>
            <a:ext cx="2560320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291872" y="2331720"/>
            <a:ext cx="2560320" cy="1509862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290858" y="4796102"/>
            <a:ext cx="2560320" cy="1467537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93365" y="4113340"/>
            <a:ext cx="2560320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993364" y="2331721"/>
            <a:ext cx="2560320" cy="1508919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993272" y="4796100"/>
            <a:ext cx="2560320" cy="1467537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CE3F01-35AE-4888-AA80-AA170E21E0D3}" type="datetimeFigureOut">
              <a:rPr lang="ar-IQ" smtClean="0"/>
              <a:pPr/>
              <a:t>05/06/1437</a:t>
            </a:fld>
            <a:endParaRPr lang="ar-IQ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72F5A2-5AFD-41B4-84F1-9D78CC95E9CC}" type="slidenum">
              <a:rPr lang="ar-IQ" smtClean="0"/>
              <a:pPr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262445270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94360" y="2194560"/>
            <a:ext cx="7955280" cy="406908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CE3F01-35AE-4888-AA80-AA170E21E0D3}" type="datetimeFigureOut">
              <a:rPr lang="ar-IQ" smtClean="0"/>
              <a:pPr/>
              <a:t>05/06/1437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72F5A2-5AFD-41B4-84F1-9D78CC95E9CC}" type="slidenum">
              <a:rPr lang="ar-IQ" smtClean="0"/>
              <a:pPr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141667409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1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995862"/>
            <a:ext cx="9144000" cy="1862138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06590" y="747183"/>
            <a:ext cx="1543050" cy="4248675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94360" y="746126"/>
            <a:ext cx="6278035" cy="424973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562176" y="381001"/>
            <a:ext cx="2183130" cy="365125"/>
          </a:xfrm>
        </p:spPr>
        <p:txBody>
          <a:bodyPr/>
          <a:lstStyle>
            <a:lvl1pPr algn="r">
              <a:defRPr/>
            </a:lvl1pPr>
          </a:lstStyle>
          <a:p>
            <a:fld id="{21CE3F01-35AE-4888-AA80-AA170E21E0D3}" type="datetimeFigureOut">
              <a:rPr lang="ar-IQ" smtClean="0"/>
              <a:pPr/>
              <a:t>05/06/1437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94360" y="381001"/>
            <a:ext cx="4830656" cy="365125"/>
          </a:xfrm>
        </p:spPr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882466" y="381001"/>
            <a:ext cx="667174" cy="365125"/>
          </a:xfrm>
        </p:spPr>
        <p:txBody>
          <a:bodyPr/>
          <a:lstStyle/>
          <a:p>
            <a:fld id="{8072F5A2-5AFD-41B4-84F1-9D78CC95E9CC}" type="slidenum">
              <a:rPr lang="ar-IQ" smtClean="0"/>
              <a:pPr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28420441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CE3F01-35AE-4888-AA80-AA170E21E0D3}" type="datetimeFigureOut">
              <a:rPr lang="ar-IQ" smtClean="0"/>
              <a:pPr/>
              <a:t>05/06/1437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72F5A2-5AFD-41B4-84F1-9D78CC95E9CC}" type="slidenum">
              <a:rPr lang="ar-IQ" smtClean="0"/>
              <a:pPr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7116541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1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995862"/>
            <a:ext cx="9144000" cy="186213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4360" y="753534"/>
            <a:ext cx="7955280" cy="2801935"/>
          </a:xfrm>
        </p:spPr>
        <p:txBody>
          <a:bodyPr anchor="b">
            <a:normAutofit/>
          </a:bodyPr>
          <a:lstStyle>
            <a:lvl1pPr algn="r"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94360" y="3641726"/>
            <a:ext cx="7955281" cy="1354134"/>
          </a:xfrm>
        </p:spPr>
        <p:txBody>
          <a:bodyPr>
            <a:normAutofit/>
          </a:bodyPr>
          <a:lstStyle>
            <a:lvl1pPr marL="0" indent="0" algn="r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562176" y="381001"/>
            <a:ext cx="2183130" cy="365125"/>
          </a:xfrm>
        </p:spPr>
        <p:txBody>
          <a:bodyPr/>
          <a:lstStyle>
            <a:lvl1pPr algn="r">
              <a:defRPr/>
            </a:lvl1pPr>
          </a:lstStyle>
          <a:p>
            <a:fld id="{21CE3F01-35AE-4888-AA80-AA170E21E0D3}" type="datetimeFigureOut">
              <a:rPr lang="ar-IQ" smtClean="0"/>
              <a:pPr/>
              <a:t>05/06/1437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94360" y="381001"/>
            <a:ext cx="4830656" cy="365125"/>
          </a:xfrm>
        </p:spPr>
        <p:txBody>
          <a:bodyPr/>
          <a:lstStyle/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882466" y="381001"/>
            <a:ext cx="667173" cy="365125"/>
          </a:xfrm>
        </p:spPr>
        <p:txBody>
          <a:bodyPr/>
          <a:lstStyle/>
          <a:p>
            <a:fld id="{8072F5A2-5AFD-41B4-84F1-9D78CC95E9CC}" type="slidenum">
              <a:rPr lang="ar-IQ" smtClean="0"/>
              <a:pPr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19094161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94360" y="2194560"/>
            <a:ext cx="3910579" cy="406908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2099" y="2194560"/>
            <a:ext cx="3907540" cy="406908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CE3F01-35AE-4888-AA80-AA170E21E0D3}" type="datetimeFigureOut">
              <a:rPr lang="ar-IQ" smtClean="0"/>
              <a:pPr/>
              <a:t>05/06/1437</a:t>
            </a:fld>
            <a:endParaRPr lang="ar-IQ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72F5A2-5AFD-41B4-84F1-9D78CC95E9CC}" type="slidenum">
              <a:rPr lang="ar-IQ" smtClean="0"/>
              <a:pPr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33330379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71700" y="762000"/>
            <a:ext cx="6377940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1279" y="2183802"/>
            <a:ext cx="3683659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4359" y="3132667"/>
            <a:ext cx="3910579" cy="313097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69018" y="2183802"/>
            <a:ext cx="3680621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2098" y="3132667"/>
            <a:ext cx="3907541" cy="313097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CE3F01-35AE-4888-AA80-AA170E21E0D3}" type="datetimeFigureOut">
              <a:rPr lang="ar-IQ" smtClean="0"/>
              <a:pPr/>
              <a:t>05/06/1437</a:t>
            </a:fld>
            <a:endParaRPr lang="ar-IQ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72F5A2-5AFD-41B4-84F1-9D78CC95E9CC}" type="slidenum">
              <a:rPr lang="ar-IQ" smtClean="0"/>
              <a:pPr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2597776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CE3F01-35AE-4888-AA80-AA170E21E0D3}" type="datetimeFigureOut">
              <a:rPr lang="ar-IQ" smtClean="0"/>
              <a:pPr/>
              <a:t>05/06/1437</a:t>
            </a:fld>
            <a:endParaRPr lang="ar-IQ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72F5A2-5AFD-41B4-84F1-9D78CC95E9CC}" type="slidenum">
              <a:rPr lang="ar-IQ" smtClean="0"/>
              <a:pPr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28071586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CE3F01-35AE-4888-AA80-AA170E21E0D3}" type="datetimeFigureOut">
              <a:rPr lang="ar-IQ" smtClean="0"/>
              <a:pPr/>
              <a:t>05/06/1437</a:t>
            </a:fld>
            <a:endParaRPr lang="ar-IQ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72F5A2-5AFD-41B4-84F1-9D78CC95E9CC}" type="slidenum">
              <a:rPr lang="ar-IQ" smtClean="0"/>
              <a:pPr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13915746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4360" y="1524000"/>
            <a:ext cx="308610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746760"/>
            <a:ext cx="4663440" cy="5516880"/>
          </a:xfrm>
        </p:spPr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4360" y="3124200"/>
            <a:ext cx="3086100" cy="313944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CE3F01-35AE-4888-AA80-AA170E21E0D3}" type="datetimeFigureOut">
              <a:rPr lang="ar-IQ" smtClean="0"/>
              <a:pPr/>
              <a:t>05/06/1437</a:t>
            </a:fld>
            <a:endParaRPr lang="ar-IQ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72F5A2-5AFD-41B4-84F1-9D78CC95E9CC}" type="slidenum">
              <a:rPr lang="ar-IQ" smtClean="0"/>
              <a:pPr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24469107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4360" y="1524000"/>
            <a:ext cx="407573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77524" y="751242"/>
            <a:ext cx="3674234" cy="5512398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4360" y="3124200"/>
            <a:ext cx="4075730" cy="313944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CE3F01-35AE-4888-AA80-AA170E21E0D3}" type="datetimeFigureOut">
              <a:rPr lang="ar-IQ" smtClean="0"/>
              <a:pPr/>
              <a:t>05/06/1437</a:t>
            </a:fld>
            <a:endParaRPr lang="ar-IQ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IQ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72F5A2-5AFD-41B4-84F1-9D78CC95E9CC}" type="slidenum">
              <a:rPr lang="ar-IQ" smtClean="0"/>
              <a:pPr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4187302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1-HD-TOP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108108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171700" y="764373"/>
            <a:ext cx="6377940" cy="12930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94360" y="2194560"/>
            <a:ext cx="7955280" cy="40690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12230" y="6356351"/>
            <a:ext cx="21374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CE3F01-35AE-4888-AA80-AA170E21E0D3}" type="datetimeFigureOut">
              <a:rPr lang="ar-IQ" smtClean="0"/>
              <a:pPr/>
              <a:t>05/06/1437</a:t>
            </a:fld>
            <a:endParaRPr lang="ar-IQ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94360" y="6355846"/>
            <a:ext cx="56807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IQ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72250" y="381001"/>
            <a:ext cx="19773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72F5A2-5AFD-41B4-84F1-9D78CC95E9CC}" type="slidenum">
              <a:rPr lang="ar-IQ" smtClean="0"/>
              <a:pPr/>
              <a:t>‹#›</a:t>
            </a:fld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68366115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4280" r:id="rId1"/>
    <p:sldLayoutId id="2147484281" r:id="rId2"/>
    <p:sldLayoutId id="2147484282" r:id="rId3"/>
    <p:sldLayoutId id="2147484283" r:id="rId4"/>
    <p:sldLayoutId id="2147484284" r:id="rId5"/>
    <p:sldLayoutId id="2147484285" r:id="rId6"/>
    <p:sldLayoutId id="2147484286" r:id="rId7"/>
    <p:sldLayoutId id="2147484287" r:id="rId8"/>
    <p:sldLayoutId id="2147484288" r:id="rId9"/>
    <p:sldLayoutId id="2147484289" r:id="rId10"/>
    <p:sldLayoutId id="2147484290" r:id="rId11"/>
    <p:sldLayoutId id="2147484291" r:id="rId12"/>
    <p:sldLayoutId id="2147484292" r:id="rId13"/>
    <p:sldLayoutId id="2147484293" r:id="rId14"/>
    <p:sldLayoutId id="2147484294" r:id="rId15"/>
    <p:sldLayoutId id="2147484295" r:id="rId16"/>
    <p:sldLayoutId id="2147484296" r:id="rId17"/>
  </p:sldLayoutIdLst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40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nqa.net/" TargetMode="External"/><Relationship Id="rId2" Type="http://schemas.openxmlformats.org/officeDocument/2006/relationships/hyperlink" Target="http://www.icme.org/" TargetMode="External"/><Relationship Id="rId1" Type="http://schemas.openxmlformats.org/officeDocument/2006/relationships/slideLayout" Target="../slideLayouts/slideLayout7.xml"/><Relationship Id="rId5" Type="http://schemas.openxmlformats.org/officeDocument/2006/relationships/hyperlink" Target="http://www.abeek.com/" TargetMode="External"/><Relationship Id="rId4" Type="http://schemas.openxmlformats.org/officeDocument/2006/relationships/hyperlink" Target="http://www.qaahe.nl/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rabic.anqahe.org/" TargetMode="External"/><Relationship Id="rId2" Type="http://schemas.openxmlformats.org/officeDocument/2006/relationships/hyperlink" Target="http://www.arqaane.org/" TargetMode="Externa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ce.net/" TargetMode="External"/><Relationship Id="rId2" Type="http://schemas.openxmlformats.org/officeDocument/2006/relationships/hyperlink" Target="http://www.chea.org/" TargetMode="External"/><Relationship Id="rId1" Type="http://schemas.openxmlformats.org/officeDocument/2006/relationships/slideLayout" Target="../slideLayouts/slideLayout7.xml"/><Relationship Id="rId5" Type="http://schemas.openxmlformats.org/officeDocument/2006/relationships/hyperlink" Target="http://www.abet.org/" TargetMode="External"/><Relationship Id="rId4" Type="http://schemas.openxmlformats.org/officeDocument/2006/relationships/hyperlink" Target="http://www.qaa.ac.uk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627784" y="476672"/>
            <a:ext cx="6516216" cy="1200329"/>
          </a:xfrm>
          <a:prstGeom prst="rect">
            <a:avLst/>
          </a:prstGeom>
          <a:noFill/>
          <a:effectLst>
            <a:glow rad="139700">
              <a:schemeClr val="accent4">
                <a:satMod val="175000"/>
                <a:alpha val="40000"/>
              </a:schemeClr>
            </a:glow>
          </a:effectLst>
        </p:spPr>
        <p:txBody>
          <a:bodyPr wrap="square" lIns="91440" tIns="45720" rIns="91440" bIns="45720">
            <a:spAutoFit/>
            <a:scene3d>
              <a:camera prst="orthographicFront"/>
              <a:lightRig rig="threePt" dir="t"/>
            </a:scene3d>
            <a:sp3d extrusionH="57150">
              <a:bevelT w="82550" h="38100" prst="coolSlant"/>
            </a:sp3d>
          </a:bodyPr>
          <a:lstStyle/>
          <a:p>
            <a:pPr algn="ctr"/>
            <a:r>
              <a:rPr lang="en-US" sz="7200" b="1" dirty="0" smtClean="0">
                <a:ln w="17780" cmpd="sng">
                  <a:solidFill>
                    <a:srgbClr val="FF0000"/>
                  </a:solidFill>
                  <a:prstDash val="solid"/>
                  <a:miter lim="800000"/>
                </a:ln>
                <a:solidFill>
                  <a:schemeClr val="accent3">
                    <a:lumMod val="60000"/>
                    <a:lumOff val="40000"/>
                  </a:schemeClr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</a:rPr>
              <a:t>ISO 9001:2008</a:t>
            </a:r>
            <a:endParaRPr lang="en-US" sz="7200" b="1" dirty="0">
              <a:ln w="17780" cmpd="sng">
                <a:solidFill>
                  <a:srgbClr val="FF0000"/>
                </a:solidFill>
                <a:prstDash val="solid"/>
                <a:miter lim="800000"/>
              </a:ln>
              <a:solidFill>
                <a:schemeClr val="accent3">
                  <a:lumMod val="60000"/>
                  <a:lumOff val="40000"/>
                </a:schemeClr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611560" y="1340768"/>
            <a:ext cx="8424936" cy="2503507"/>
          </a:xfrm>
          <a:effectLst>
            <a:softEdge rad="317500"/>
          </a:effectLst>
          <a:scene3d>
            <a:camera prst="orthographicFront"/>
            <a:lightRig rig="threePt" dir="t"/>
          </a:scene3d>
          <a:sp3d>
            <a:bevelT prst="angle"/>
          </a:sp3d>
        </p:spPr>
        <p:txBody>
          <a:bodyPr>
            <a:normAutofit fontScale="90000"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 rtl="1"/>
            <a:r>
              <a:rPr lang="ar-IQ" sz="5400" b="1" cap="none" dirty="0" smtClean="0">
                <a:ln/>
                <a:solidFill>
                  <a:srgbClr val="FFDA65"/>
                </a:solidFill>
                <a:latin typeface="Algerian" pitchFamily="82" charset="0"/>
              </a:rPr>
              <a:t>دورة للتدقيق</a:t>
            </a:r>
            <a:r>
              <a:rPr lang="en-US" sz="5400" b="1" cap="none" dirty="0" smtClean="0">
                <a:ln/>
                <a:solidFill>
                  <a:srgbClr val="FFDA65"/>
                </a:solidFill>
                <a:latin typeface="Algerian" pitchFamily="82" charset="0"/>
              </a:rPr>
              <a:t> </a:t>
            </a:r>
            <a:r>
              <a:rPr lang="ar-IQ" sz="5400" b="1" cap="none" dirty="0" smtClean="0">
                <a:ln/>
                <a:solidFill>
                  <a:srgbClr val="FFDA65"/>
                </a:solidFill>
                <a:latin typeface="Algerian" pitchFamily="82" charset="0"/>
              </a:rPr>
              <a:t>الداخلي وفق</a:t>
            </a:r>
            <a:r>
              <a:rPr lang="en-US" sz="5400" b="1" cap="none" dirty="0" smtClean="0">
                <a:ln/>
                <a:solidFill>
                  <a:srgbClr val="FFDA65"/>
                </a:solidFill>
                <a:latin typeface="Algerian" pitchFamily="82" charset="0"/>
              </a:rPr>
              <a:t> </a:t>
            </a:r>
            <a:r>
              <a:rPr lang="ar-IQ" sz="5400" b="1" cap="none" dirty="0" smtClean="0">
                <a:ln/>
                <a:solidFill>
                  <a:srgbClr val="FFDA65"/>
                </a:solidFill>
                <a:latin typeface="Algerian" pitchFamily="82" charset="0"/>
              </a:rPr>
              <a:t>المعيار </a:t>
            </a:r>
            <a:r>
              <a:rPr lang="ar-IQ" sz="5400" b="1" cap="none" dirty="0">
                <a:ln/>
                <a:solidFill>
                  <a:srgbClr val="FFDA65"/>
                </a:solidFill>
                <a:latin typeface="Algerian" pitchFamily="82" charset="0"/>
              </a:rPr>
              <a:t>الدولي</a:t>
            </a:r>
            <a:r>
              <a:rPr lang="en-US" sz="5400" b="1" cap="none" dirty="0" smtClean="0">
                <a:ln/>
                <a:solidFill>
                  <a:srgbClr val="FFDA65"/>
                </a:solidFill>
                <a:latin typeface="Algerian" pitchFamily="82" charset="0"/>
              </a:rPr>
              <a:t/>
            </a:r>
            <a:br>
              <a:rPr lang="en-US" sz="5400" b="1" cap="none" dirty="0" smtClean="0">
                <a:ln/>
                <a:solidFill>
                  <a:srgbClr val="FFDA65"/>
                </a:solidFill>
                <a:latin typeface="Algerian" pitchFamily="82" charset="0"/>
              </a:rPr>
            </a:br>
            <a:r>
              <a:rPr lang="en-US" sz="5400" b="1" cap="none" dirty="0" smtClean="0">
                <a:ln/>
                <a:solidFill>
                  <a:srgbClr val="FFDA65"/>
                </a:solidFill>
                <a:latin typeface="Algerian" pitchFamily="82" charset="0"/>
              </a:rPr>
              <a:t> </a:t>
            </a:r>
            <a:r>
              <a:rPr lang="en-US" sz="5400" b="1" cap="none" dirty="0">
                <a:ln/>
                <a:solidFill>
                  <a:srgbClr val="FFDA65"/>
                </a:solidFill>
                <a:latin typeface="Algerian" pitchFamily="82" charset="0"/>
              </a:rPr>
              <a:t>ISO </a:t>
            </a:r>
            <a:r>
              <a:rPr lang="en-US" sz="5400" b="1" cap="none" dirty="0" smtClean="0">
                <a:ln/>
                <a:solidFill>
                  <a:srgbClr val="FFDA65"/>
                </a:solidFill>
                <a:latin typeface="Algerian" pitchFamily="82" charset="0"/>
              </a:rPr>
              <a:t>19011:2002</a:t>
            </a:r>
            <a:br>
              <a:rPr lang="en-US" sz="5400" b="1" cap="none" dirty="0" smtClean="0">
                <a:ln/>
                <a:solidFill>
                  <a:srgbClr val="FFDA65"/>
                </a:solidFill>
                <a:latin typeface="Algerian" pitchFamily="82" charset="0"/>
              </a:rPr>
            </a:br>
            <a:r>
              <a:rPr lang="ar-IQ" sz="5400" b="1" cap="none" dirty="0" smtClean="0">
                <a:ln/>
                <a:solidFill>
                  <a:srgbClr val="FFDA65"/>
                </a:solidFill>
                <a:latin typeface="Algerian" pitchFamily="82" charset="0"/>
              </a:rPr>
              <a:t> </a:t>
            </a:r>
            <a:endParaRPr lang="en-US" sz="5400" b="1" cap="none" dirty="0">
              <a:ln/>
              <a:solidFill>
                <a:srgbClr val="FFDA65"/>
              </a:solidFill>
              <a:latin typeface="Algerian" pitchFamily="82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3648" y="3429000"/>
            <a:ext cx="3731892" cy="2736304"/>
          </a:xfrm>
          <a:prstGeom prst="ellipse">
            <a:avLst/>
          </a:prstGeom>
          <a:ln w="9525" cap="rnd">
            <a:solidFill>
              <a:srgbClr val="FF0000"/>
            </a:solidFill>
            <a:prstDash val="solid"/>
          </a:ln>
          <a:effectLst>
            <a:glow rad="228600">
              <a:schemeClr val="accent3">
                <a:satMod val="175000"/>
                <a:alpha val="40000"/>
              </a:schemeClr>
            </a:glow>
            <a:outerShdw blurRad="57785" dist="33020" dir="318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</p:pic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40" name="Rectangle 4"/>
          <p:cNvSpPr>
            <a:spLocks noChangeArrowheads="1"/>
          </p:cNvSpPr>
          <p:nvPr/>
        </p:nvSpPr>
        <p:spPr bwMode="auto">
          <a:xfrm>
            <a:off x="539750" y="692150"/>
            <a:ext cx="7561263" cy="48936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 rtl="1"/>
            <a:r>
              <a:rPr lang="ar-JO" sz="2400" b="1" dirty="0">
                <a:cs typeface="Simplified Arabic" pitchFamily="2" charset="-78"/>
              </a:rPr>
              <a:t>- جمعية زمالة كليات تعليم </a:t>
            </a:r>
            <a:r>
              <a:rPr lang="ar-JO" sz="2400" b="1" dirty="0" smtClean="0">
                <a:cs typeface="Simplified Arabic" pitchFamily="2" charset="-78"/>
              </a:rPr>
              <a:t>الطب مسؤولة </a:t>
            </a:r>
            <a:r>
              <a:rPr lang="ar-JO" sz="2400" b="1" dirty="0">
                <a:cs typeface="Simplified Arabic" pitchFamily="2" charset="-78"/>
              </a:rPr>
              <a:t>عن اعتماد برامج تعليم الطب في امريكا وكندا </a:t>
            </a:r>
            <a:r>
              <a:rPr lang="en-US" sz="2400" b="1" dirty="0">
                <a:cs typeface="Simplified Arabic" pitchFamily="2" charset="-78"/>
              </a:rPr>
              <a:t> </a:t>
            </a:r>
          </a:p>
          <a:p>
            <a:pPr algn="r" rtl="1"/>
            <a:r>
              <a:rPr lang="en-US" sz="2400" b="1" dirty="0">
                <a:cs typeface="Simplified Arabic" pitchFamily="2" charset="-78"/>
                <a:hlinkClick r:id="rId2"/>
              </a:rPr>
              <a:t>www.Icme.org</a:t>
            </a:r>
            <a:endParaRPr lang="en-US" sz="2400" b="1" dirty="0">
              <a:cs typeface="Simplified Arabic" pitchFamily="2" charset="-78"/>
            </a:endParaRPr>
          </a:p>
          <a:p>
            <a:pPr algn="r" rtl="1"/>
            <a:endParaRPr lang="en-US" sz="2400" b="1" dirty="0">
              <a:latin typeface="Tahoma" pitchFamily="34" charset="0"/>
              <a:cs typeface="Simplified Arabic" pitchFamily="2" charset="-78"/>
            </a:endParaRPr>
          </a:p>
          <a:p>
            <a:pPr algn="r" rtl="1"/>
            <a:r>
              <a:rPr lang="ar-JO" sz="2400" b="1" dirty="0" smtClean="0">
                <a:latin typeface="Tahoma" pitchFamily="34" charset="0"/>
                <a:cs typeface="Simplified Arabic" pitchFamily="2" charset="-78"/>
              </a:rPr>
              <a:t>- </a:t>
            </a:r>
            <a:r>
              <a:rPr lang="ar-JO" sz="2400" b="1" dirty="0">
                <a:latin typeface="Tahoma" pitchFamily="34" charset="0"/>
                <a:cs typeface="Simplified Arabic" pitchFamily="2" charset="-78"/>
              </a:rPr>
              <a:t>الشبكة الاوروبية للجودة</a:t>
            </a:r>
            <a:endParaRPr lang="en-US" sz="2400" b="1" dirty="0">
              <a:latin typeface="Tahoma" pitchFamily="34" charset="0"/>
              <a:cs typeface="Simplified Arabic" pitchFamily="2" charset="-78"/>
            </a:endParaRPr>
          </a:p>
          <a:p>
            <a:pPr algn="r" rtl="1"/>
            <a:r>
              <a:rPr lang="en-US" sz="2400" b="1" dirty="0">
                <a:latin typeface="Tahoma" pitchFamily="34" charset="0"/>
                <a:cs typeface="Simplified Arabic" pitchFamily="2" charset="-78"/>
                <a:hlinkClick r:id="rId3"/>
              </a:rPr>
              <a:t>www.enqa.net</a:t>
            </a:r>
            <a:endParaRPr lang="en-US" sz="2400" b="1" dirty="0">
              <a:latin typeface="Tahoma" pitchFamily="34" charset="0"/>
              <a:cs typeface="Simplified Arabic" pitchFamily="2" charset="-78"/>
            </a:endParaRPr>
          </a:p>
          <a:p>
            <a:pPr algn="r" rtl="1"/>
            <a:endParaRPr lang="en-US" sz="2400" b="1" dirty="0">
              <a:latin typeface="Tahoma" pitchFamily="34" charset="0"/>
              <a:cs typeface="Simplified Arabic" pitchFamily="2" charset="-78"/>
            </a:endParaRPr>
          </a:p>
          <a:p>
            <a:pPr algn="r" rtl="1"/>
            <a:r>
              <a:rPr lang="ar-JO" sz="2400" b="1" dirty="0">
                <a:latin typeface="Tahoma" pitchFamily="34" charset="0"/>
                <a:cs typeface="Simplified Arabic" pitchFamily="2" charset="-78"/>
              </a:rPr>
              <a:t>- الشبكة الدولية لهيئات ضمان الجودة في التعليم العالي </a:t>
            </a:r>
            <a:endParaRPr lang="en-US" sz="2400" b="1" dirty="0">
              <a:latin typeface="Tahoma" pitchFamily="34" charset="0"/>
              <a:cs typeface="Simplified Arabic" pitchFamily="2" charset="-78"/>
            </a:endParaRPr>
          </a:p>
          <a:p>
            <a:pPr algn="r" rtl="1"/>
            <a:r>
              <a:rPr lang="en-US" sz="2400" b="1" dirty="0">
                <a:latin typeface="Tahoma" pitchFamily="34" charset="0"/>
                <a:cs typeface="Simplified Arabic" pitchFamily="2" charset="-78"/>
                <a:hlinkClick r:id="rId4"/>
              </a:rPr>
              <a:t>www.qaahe.nl</a:t>
            </a:r>
            <a:endParaRPr lang="en-US" sz="2400" b="1" dirty="0">
              <a:latin typeface="Tahoma" pitchFamily="34" charset="0"/>
              <a:cs typeface="Simplified Arabic" pitchFamily="2" charset="-78"/>
            </a:endParaRPr>
          </a:p>
          <a:p>
            <a:pPr algn="r" rtl="1"/>
            <a:endParaRPr lang="en-US" sz="2400" b="1" dirty="0">
              <a:latin typeface="Tahoma" pitchFamily="34" charset="0"/>
              <a:cs typeface="Simplified Arabic" pitchFamily="2" charset="-78"/>
            </a:endParaRPr>
          </a:p>
          <a:p>
            <a:pPr algn="r" rtl="1"/>
            <a:r>
              <a:rPr lang="ar-JO" sz="2400" b="1" dirty="0">
                <a:latin typeface="Tahoma" pitchFamily="34" charset="0"/>
                <a:cs typeface="Simplified Arabic" pitchFamily="2" charset="-78"/>
              </a:rPr>
              <a:t>- هيئة اعتماد التعليم الهندسي الكورية </a:t>
            </a:r>
            <a:r>
              <a:rPr lang="ar-JO" sz="2400" b="1" dirty="0" smtClean="0">
                <a:latin typeface="Tahoma" pitchFamily="34" charset="0"/>
                <a:cs typeface="Simplified Arabic" pitchFamily="2" charset="-78"/>
              </a:rPr>
              <a:t>مسؤولة </a:t>
            </a:r>
            <a:r>
              <a:rPr lang="ar-JO" sz="2400" b="1" dirty="0">
                <a:latin typeface="Tahoma" pitchFamily="34" charset="0"/>
                <a:cs typeface="Simplified Arabic" pitchFamily="2" charset="-78"/>
              </a:rPr>
              <a:t>عن اعتماد التعليم الهندسي في الجامعات الكورية </a:t>
            </a:r>
            <a:endParaRPr lang="en-US" sz="2400" b="1" dirty="0">
              <a:latin typeface="Tahoma" pitchFamily="34" charset="0"/>
              <a:cs typeface="Simplified Arabic" pitchFamily="2" charset="-78"/>
            </a:endParaRPr>
          </a:p>
          <a:p>
            <a:pPr algn="r" rtl="1"/>
            <a:r>
              <a:rPr lang="en-US" sz="2400" b="1" dirty="0">
                <a:latin typeface="Tahoma" pitchFamily="34" charset="0"/>
                <a:cs typeface="Simplified Arabic" pitchFamily="2" charset="-78"/>
                <a:hlinkClick r:id="rId5"/>
              </a:rPr>
              <a:t>www.Abeek.com</a:t>
            </a:r>
            <a:endParaRPr lang="en-US" sz="2400" b="1" dirty="0">
              <a:latin typeface="Tahoma" pitchFamily="34" charset="0"/>
              <a:cs typeface="Simplified Arabic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2562365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4" name="Rectangle 4"/>
          <p:cNvSpPr>
            <a:spLocks noChangeArrowheads="1"/>
          </p:cNvSpPr>
          <p:nvPr/>
        </p:nvSpPr>
        <p:spPr bwMode="auto">
          <a:xfrm>
            <a:off x="755650" y="685800"/>
            <a:ext cx="7920038" cy="48936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r" rtl="1"/>
            <a:r>
              <a:rPr lang="ar-JO" sz="2000" b="1" dirty="0">
                <a:cs typeface="Simplified Arabic" pitchFamily="2" charset="-78"/>
              </a:rPr>
              <a:t>- </a:t>
            </a:r>
            <a:r>
              <a:rPr lang="ar-JO" sz="2400" b="1" dirty="0">
                <a:cs typeface="Simplified Arabic" pitchFamily="2" charset="-78"/>
              </a:rPr>
              <a:t>الشبكة العربية لضمان الجودة والاعتماد في التعليم ( اركان )</a:t>
            </a:r>
            <a:endParaRPr lang="en-US" sz="2400" b="1" dirty="0">
              <a:cs typeface="Simplified Arabic" pitchFamily="2" charset="-78"/>
            </a:endParaRPr>
          </a:p>
          <a:p>
            <a:pPr algn="r" rtl="1"/>
            <a:r>
              <a:rPr lang="en-US" sz="2400" b="1" dirty="0">
                <a:cs typeface="Simplified Arabic" pitchFamily="2" charset="-78"/>
                <a:hlinkClick r:id="rId2"/>
              </a:rPr>
              <a:t>www.arqaane.org</a:t>
            </a:r>
            <a:endParaRPr lang="en-US" sz="2400" b="1" dirty="0">
              <a:cs typeface="Simplified Arabic" pitchFamily="2" charset="-78"/>
            </a:endParaRPr>
          </a:p>
          <a:p>
            <a:pPr algn="r" rtl="1" eaLnBrk="0" hangingPunct="0"/>
            <a:r>
              <a:rPr lang="en-US" sz="2400" b="1" dirty="0">
                <a:cs typeface="Simplified Arabic" pitchFamily="2" charset="-78"/>
              </a:rPr>
              <a:t> </a:t>
            </a:r>
            <a:r>
              <a:rPr lang="ar-JO" sz="2400" b="1" dirty="0">
                <a:cs typeface="Simplified Arabic" pitchFamily="2" charset="-78"/>
              </a:rPr>
              <a:t> الشبكة العربية لضمان الجودة في التعليم العالي</a:t>
            </a:r>
          </a:p>
          <a:p>
            <a:pPr algn="r" rtl="1" eaLnBrk="0" hangingPunct="0"/>
            <a:r>
              <a:rPr lang="en-US" sz="2400" b="1" dirty="0">
                <a:cs typeface="Simplified Arabic" pitchFamily="2" charset="-78"/>
                <a:hlinkClick r:id="rId3"/>
              </a:rPr>
              <a:t>www.arabic.anqahe.org</a:t>
            </a:r>
            <a:endParaRPr lang="en-US" sz="2400" b="1" dirty="0">
              <a:cs typeface="Simplified Arabic" pitchFamily="2" charset="-78"/>
            </a:endParaRPr>
          </a:p>
          <a:p>
            <a:pPr algn="r" rtl="1" eaLnBrk="0" hangingPunct="0"/>
            <a:r>
              <a:rPr lang="ar-JO" sz="2400" b="1" dirty="0">
                <a:cs typeface="Simplified Arabic" pitchFamily="2" charset="-78"/>
              </a:rPr>
              <a:t>وتنضم في الشبكة كل من هيئات الاعتماد والجودة في الوطن العربي :</a:t>
            </a:r>
          </a:p>
          <a:p>
            <a:pPr algn="r" rtl="1" eaLnBrk="0" hangingPunct="0"/>
            <a:r>
              <a:rPr lang="ar-JO" sz="2400" b="1" dirty="0">
                <a:cs typeface="Simplified Arabic" pitchFamily="2" charset="-78"/>
              </a:rPr>
              <a:t>1. هيئة الاعتماد لمؤسسات وزارة التعليم العالي الاردنية</a:t>
            </a:r>
          </a:p>
          <a:p>
            <a:pPr algn="r" rtl="1" eaLnBrk="0" hangingPunct="0"/>
            <a:r>
              <a:rPr lang="ar-JO" sz="2400" b="1" dirty="0">
                <a:cs typeface="Simplified Arabic" pitchFamily="2" charset="-78"/>
              </a:rPr>
              <a:t>2. هيئة ضمان الجودة والاعتماد في فلسطين</a:t>
            </a:r>
          </a:p>
          <a:p>
            <a:pPr algn="r" rtl="1" eaLnBrk="0" hangingPunct="0"/>
            <a:r>
              <a:rPr lang="ar-JO" sz="2400" b="1" dirty="0">
                <a:cs typeface="Simplified Arabic" pitchFamily="2" charset="-78"/>
              </a:rPr>
              <a:t>3.هيئة الاعتماد الاكاديمي في دولة الامارات العربية المتحدة</a:t>
            </a:r>
          </a:p>
          <a:p>
            <a:pPr algn="r" rtl="1" eaLnBrk="0" hangingPunct="0"/>
            <a:r>
              <a:rPr lang="ar-JO" sz="2400" b="1" dirty="0">
                <a:cs typeface="Simplified Arabic" pitchFamily="2" charset="-78"/>
              </a:rPr>
              <a:t>4.هيئة التقويم والاعتماد في السودان</a:t>
            </a:r>
          </a:p>
          <a:p>
            <a:pPr algn="r" rtl="1" eaLnBrk="0" hangingPunct="0"/>
            <a:r>
              <a:rPr lang="ar-JO" sz="2400" b="1" dirty="0">
                <a:cs typeface="Simplified Arabic" pitchFamily="2" charset="-78"/>
              </a:rPr>
              <a:t>5.الهيئة الوطنية للاعتماد الاكاديمي والتقويم في السعودية</a:t>
            </a:r>
          </a:p>
          <a:p>
            <a:pPr algn="r" rtl="1" eaLnBrk="0" hangingPunct="0"/>
            <a:r>
              <a:rPr lang="ar-JO" sz="2400" b="1" dirty="0">
                <a:cs typeface="Simplified Arabic" pitchFamily="2" charset="-78"/>
              </a:rPr>
              <a:t>6.مجلس الاعتماد العماني</a:t>
            </a:r>
          </a:p>
          <a:p>
            <a:pPr algn="r" rtl="1" eaLnBrk="0" hangingPunct="0"/>
            <a:r>
              <a:rPr lang="ar-JO" sz="2400" b="1" dirty="0">
                <a:cs typeface="Simplified Arabic" pitchFamily="2" charset="-78"/>
              </a:rPr>
              <a:t>7.مجلس ضمان الجودة في البحرين</a:t>
            </a:r>
          </a:p>
          <a:p>
            <a:pPr algn="r" rtl="1" eaLnBrk="0" hangingPunct="0"/>
            <a:r>
              <a:rPr lang="ar-JO" sz="2400" b="1" dirty="0">
                <a:cs typeface="Simplified Arabic" pitchFamily="2" charset="-78"/>
              </a:rPr>
              <a:t>8.الهيئة القومية للجودة والاعتماد الاكاديمي في جمهورية مصر العربية</a:t>
            </a:r>
            <a:endParaRPr lang="en-US" sz="2400" b="1" dirty="0">
              <a:cs typeface="Simplified Arabic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5540700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8064" y="188640"/>
            <a:ext cx="3168352" cy="785818"/>
          </a:xfrm>
          <a:effectLst>
            <a:outerShdw blurRad="57150" dist="19050" dir="5400000" algn="ctr" rotWithShape="0">
              <a:srgbClr val="000000">
                <a:alpha val="48000"/>
              </a:srgbClr>
            </a:outerShdw>
            <a:softEdge rad="12700"/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50800" h="25400" prst="riblet"/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ctr" rtl="1"/>
            <a:r>
              <a:rPr lang="ar-SA" b="1" u="sng" dirty="0" smtClean="0">
                <a:ln>
                  <a:solidFill>
                    <a:srgbClr val="FF0000"/>
                  </a:solidFill>
                </a:ln>
                <a:solidFill>
                  <a:schemeClr val="bg1"/>
                </a:solidFill>
                <a:cs typeface="+mj-cs"/>
              </a:rPr>
              <a:t>الايـــزو</a:t>
            </a:r>
            <a:r>
              <a:rPr lang="en-US" b="1" u="sng" dirty="0" smtClean="0">
                <a:ln>
                  <a:solidFill>
                    <a:srgbClr val="FF0000"/>
                  </a:solidFill>
                </a:ln>
                <a:solidFill>
                  <a:schemeClr val="bg1"/>
                </a:solidFill>
                <a:cs typeface="+mj-cs"/>
              </a:rPr>
              <a:t> </a:t>
            </a:r>
            <a:r>
              <a:rPr lang="ar-SA" b="1" u="sng" dirty="0" smtClean="0">
                <a:ln>
                  <a:solidFill>
                    <a:srgbClr val="FF0000"/>
                  </a:solidFill>
                </a:ln>
                <a:solidFill>
                  <a:schemeClr val="bg1"/>
                </a:solidFill>
                <a:cs typeface="+mj-cs"/>
              </a:rPr>
              <a:t>( </a:t>
            </a:r>
            <a:r>
              <a:rPr lang="en-US" b="1" u="sng" dirty="0" smtClean="0">
                <a:ln>
                  <a:solidFill>
                    <a:srgbClr val="FF0000"/>
                  </a:solidFill>
                </a:ln>
                <a:solidFill>
                  <a:schemeClr val="bg1"/>
                </a:solidFill>
                <a:cs typeface="+mj-cs"/>
              </a:rPr>
              <a:t>( ISO</a:t>
            </a:r>
            <a:endParaRPr lang="ar-IQ" u="sng" dirty="0">
              <a:ln>
                <a:solidFill>
                  <a:srgbClr val="FF0000"/>
                </a:solidFill>
              </a:ln>
              <a:solidFill>
                <a:schemeClr val="bg1"/>
              </a:solidFill>
              <a:cs typeface="+mj-cs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496" y="1268760"/>
            <a:ext cx="9006769" cy="5328592"/>
          </a:xfrm>
        </p:spPr>
        <p:txBody>
          <a:bodyPr>
            <a:noAutofit/>
          </a:bodyPr>
          <a:lstStyle/>
          <a:p>
            <a:pPr algn="just" rtl="1">
              <a:buFont typeface="Wingdings" pitchFamily="2" charset="2"/>
              <a:buChar char="q"/>
            </a:pPr>
            <a:r>
              <a:rPr lang="ar-SA" sz="3200" b="1" dirty="0" smtClean="0">
                <a:solidFill>
                  <a:schemeClr val="accent3">
                    <a:lumMod val="20000"/>
                    <a:lumOff val="80000"/>
                  </a:schemeClr>
                </a:solidFill>
                <a:cs typeface="+mj-cs"/>
              </a:rPr>
              <a:t>هي اختصار للكلمة اليونانية</a:t>
            </a:r>
            <a:r>
              <a:rPr lang="en-US" sz="3200" b="1" dirty="0" smtClean="0">
                <a:solidFill>
                  <a:schemeClr val="accent3">
                    <a:lumMod val="20000"/>
                    <a:lumOff val="80000"/>
                  </a:schemeClr>
                </a:solidFill>
                <a:cs typeface="+mj-cs"/>
              </a:rPr>
              <a:t> (ISOS) </a:t>
            </a:r>
            <a:r>
              <a:rPr lang="ar-SA" sz="3200" b="1" dirty="0" smtClean="0">
                <a:solidFill>
                  <a:schemeClr val="accent3">
                    <a:lumMod val="20000"/>
                    <a:lumOff val="80000"/>
                  </a:schemeClr>
                </a:solidFill>
                <a:cs typeface="+mj-cs"/>
              </a:rPr>
              <a:t>والتي تعني</a:t>
            </a:r>
            <a:r>
              <a:rPr lang="en-US" sz="3200" b="1" dirty="0" smtClean="0">
                <a:solidFill>
                  <a:schemeClr val="accent3">
                    <a:lumMod val="20000"/>
                    <a:lumOff val="80000"/>
                  </a:schemeClr>
                </a:solidFill>
                <a:cs typeface="+mj-cs"/>
              </a:rPr>
              <a:t> (Equal)  </a:t>
            </a:r>
            <a:r>
              <a:rPr lang="ar-IQ" sz="3200" b="1" dirty="0" smtClean="0">
                <a:solidFill>
                  <a:schemeClr val="accent3">
                    <a:lumMod val="20000"/>
                    <a:lumOff val="80000"/>
                  </a:schemeClr>
                </a:solidFill>
                <a:cs typeface="+mj-cs"/>
              </a:rPr>
              <a:t> </a:t>
            </a:r>
            <a:r>
              <a:rPr lang="ar-SA" sz="3200" b="1" dirty="0" smtClean="0">
                <a:solidFill>
                  <a:schemeClr val="accent3">
                    <a:lumMod val="20000"/>
                    <a:lumOff val="80000"/>
                  </a:schemeClr>
                </a:solidFill>
                <a:cs typeface="+mj-cs"/>
              </a:rPr>
              <a:t>النظير أو المتساوي، وتعني أيضا اختصارا للمنظمة الدولية للتقييس الايزو</a:t>
            </a:r>
            <a:r>
              <a:rPr lang="en-US" sz="3200" b="1" dirty="0" smtClean="0">
                <a:solidFill>
                  <a:schemeClr val="accent3">
                    <a:lumMod val="20000"/>
                    <a:lumOff val="80000"/>
                  </a:schemeClr>
                </a:solidFill>
                <a:cs typeface="+mj-cs"/>
              </a:rPr>
              <a:t>.</a:t>
            </a:r>
          </a:p>
          <a:p>
            <a:pPr marL="0" indent="0" algn="just" rtl="1">
              <a:buNone/>
            </a:pPr>
            <a:endParaRPr lang="ar-IQ" sz="1000" b="1" dirty="0" smtClean="0">
              <a:solidFill>
                <a:schemeClr val="accent3">
                  <a:lumMod val="20000"/>
                  <a:lumOff val="80000"/>
                </a:schemeClr>
              </a:solidFill>
              <a:cs typeface="+mj-cs"/>
            </a:endParaRPr>
          </a:p>
          <a:p>
            <a:pPr algn="ctr" rtl="1">
              <a:buNone/>
            </a:pPr>
            <a:r>
              <a:rPr lang="ar-IQ" sz="3100" b="1" dirty="0" smtClean="0">
                <a:solidFill>
                  <a:schemeClr val="accent3">
                    <a:lumMod val="20000"/>
                    <a:lumOff val="80000"/>
                  </a:schemeClr>
                </a:solidFill>
                <a:cs typeface="+mj-cs"/>
              </a:rPr>
              <a:t>    </a:t>
            </a:r>
            <a:r>
              <a:rPr lang="en-US" sz="3100" b="1" dirty="0" smtClean="0">
                <a:solidFill>
                  <a:srgbClr val="FFFF00"/>
                </a:solidFill>
              </a:rPr>
              <a:t>(International </a:t>
            </a:r>
            <a:r>
              <a:rPr lang="en-US" sz="3100" b="1" dirty="0" smtClean="0">
                <a:solidFill>
                  <a:srgbClr val="FFFF00"/>
                </a:solidFill>
                <a:cs typeface="+mj-cs"/>
              </a:rPr>
              <a:t>Standardization Organization)</a:t>
            </a:r>
            <a:endParaRPr lang="ar-IQ" sz="3100" b="1" dirty="0" smtClean="0">
              <a:solidFill>
                <a:srgbClr val="FFFF00"/>
              </a:solidFill>
              <a:cs typeface="+mj-cs"/>
            </a:endParaRPr>
          </a:p>
          <a:p>
            <a:pPr algn="r" rtl="1">
              <a:buNone/>
            </a:pPr>
            <a:endParaRPr lang="en-US" sz="1000" b="1" dirty="0" smtClean="0">
              <a:solidFill>
                <a:schemeClr val="accent3">
                  <a:lumMod val="20000"/>
                  <a:lumOff val="80000"/>
                </a:schemeClr>
              </a:solidFill>
              <a:cs typeface="+mj-cs"/>
            </a:endParaRPr>
          </a:p>
          <a:p>
            <a:pPr algn="r" rtl="1">
              <a:buFont typeface="Wingdings" pitchFamily="2" charset="2"/>
              <a:buChar char="q"/>
            </a:pPr>
            <a:r>
              <a:rPr lang="ar-SA" sz="3200" b="1" dirty="0" smtClean="0">
                <a:solidFill>
                  <a:schemeClr val="accent3">
                    <a:lumMod val="20000"/>
                    <a:lumOff val="80000"/>
                  </a:schemeClr>
                </a:solidFill>
                <a:cs typeface="+mj-cs"/>
              </a:rPr>
              <a:t>هي منظمة منتشرة على نطاق عالمي تمثل هيئات المقاييس العالمية (أعضاء الايزو) ومهمتها إصدار المواصفات الدولية في المجالات كافة </a:t>
            </a:r>
            <a:endParaRPr lang="en-US" sz="3200" b="1" dirty="0" smtClean="0">
              <a:solidFill>
                <a:schemeClr val="accent3">
                  <a:lumMod val="20000"/>
                  <a:lumOff val="80000"/>
                </a:schemeClr>
              </a:solidFill>
              <a:cs typeface="+mj-cs"/>
            </a:endParaRPr>
          </a:p>
          <a:p>
            <a:pPr marL="0" indent="0" algn="r" rtl="1">
              <a:buNone/>
            </a:pPr>
            <a:r>
              <a:rPr lang="en-US" sz="3200" b="1" dirty="0" smtClean="0">
                <a:solidFill>
                  <a:schemeClr val="accent3">
                    <a:lumMod val="20000"/>
                    <a:lumOff val="80000"/>
                  </a:schemeClr>
                </a:solidFill>
                <a:cs typeface="+mj-cs"/>
              </a:rPr>
              <a:t> )</a:t>
            </a:r>
            <a:r>
              <a:rPr lang="ar-SA" sz="3200" b="1" dirty="0" smtClean="0">
                <a:solidFill>
                  <a:schemeClr val="accent3">
                    <a:lumMod val="20000"/>
                    <a:lumOff val="80000"/>
                  </a:schemeClr>
                </a:solidFill>
                <a:cs typeface="+mj-cs"/>
              </a:rPr>
              <a:t>الصناعية</a:t>
            </a:r>
            <a:r>
              <a:rPr lang="en-US" sz="3200" b="1" dirty="0" smtClean="0">
                <a:solidFill>
                  <a:schemeClr val="accent3">
                    <a:lumMod val="20000"/>
                    <a:lumOff val="80000"/>
                  </a:schemeClr>
                </a:solidFill>
                <a:cs typeface="+mj-cs"/>
              </a:rPr>
              <a:t> </a:t>
            </a:r>
            <a:r>
              <a:rPr lang="ar-SA" sz="3200" b="1" dirty="0" smtClean="0">
                <a:solidFill>
                  <a:srgbClr val="FFC000"/>
                </a:solidFill>
                <a:cs typeface="+mj-cs"/>
              </a:rPr>
              <a:t>،</a:t>
            </a:r>
            <a:r>
              <a:rPr lang="ar-SA" sz="3200" b="1" dirty="0" smtClean="0">
                <a:solidFill>
                  <a:schemeClr val="accent3">
                    <a:lumMod val="20000"/>
                    <a:lumOff val="80000"/>
                  </a:schemeClr>
                </a:solidFill>
                <a:cs typeface="+mj-cs"/>
              </a:rPr>
              <a:t> التعليمية</a:t>
            </a:r>
            <a:r>
              <a:rPr lang="en-US" sz="3200" b="1" dirty="0" smtClean="0">
                <a:solidFill>
                  <a:schemeClr val="accent3">
                    <a:lumMod val="20000"/>
                    <a:lumOff val="80000"/>
                  </a:schemeClr>
                </a:solidFill>
                <a:cs typeface="+mj-cs"/>
              </a:rPr>
              <a:t> </a:t>
            </a:r>
            <a:r>
              <a:rPr lang="ar-SA" sz="3200" b="1" dirty="0" smtClean="0">
                <a:solidFill>
                  <a:srgbClr val="FFC000"/>
                </a:solidFill>
                <a:cs typeface="+mj-cs"/>
              </a:rPr>
              <a:t>،</a:t>
            </a:r>
            <a:r>
              <a:rPr lang="ar-SA" sz="3200" b="1" dirty="0" smtClean="0">
                <a:solidFill>
                  <a:schemeClr val="accent3">
                    <a:lumMod val="20000"/>
                    <a:lumOff val="80000"/>
                  </a:schemeClr>
                </a:solidFill>
                <a:cs typeface="+mj-cs"/>
              </a:rPr>
              <a:t> الصحية</a:t>
            </a:r>
            <a:r>
              <a:rPr lang="en-US" sz="3200" b="1" dirty="0" smtClean="0">
                <a:solidFill>
                  <a:schemeClr val="accent3">
                    <a:lumMod val="20000"/>
                    <a:lumOff val="80000"/>
                  </a:schemeClr>
                </a:solidFill>
                <a:cs typeface="+mj-cs"/>
              </a:rPr>
              <a:t> </a:t>
            </a:r>
            <a:r>
              <a:rPr lang="ar-SA" sz="3200" b="1" dirty="0" smtClean="0">
                <a:solidFill>
                  <a:srgbClr val="FFC000"/>
                </a:solidFill>
                <a:cs typeface="+mj-cs"/>
              </a:rPr>
              <a:t>،</a:t>
            </a:r>
            <a:r>
              <a:rPr lang="ar-SA" sz="3200" b="1" dirty="0" smtClean="0">
                <a:solidFill>
                  <a:schemeClr val="accent3">
                    <a:lumMod val="20000"/>
                    <a:lumOff val="80000"/>
                  </a:schemeClr>
                </a:solidFill>
                <a:cs typeface="+mj-cs"/>
              </a:rPr>
              <a:t> البيئية</a:t>
            </a:r>
            <a:r>
              <a:rPr lang="en-US" sz="3200" b="1" dirty="0" smtClean="0">
                <a:solidFill>
                  <a:schemeClr val="accent3">
                    <a:lumMod val="20000"/>
                    <a:lumOff val="80000"/>
                  </a:schemeClr>
                </a:solidFill>
                <a:cs typeface="+mj-cs"/>
              </a:rPr>
              <a:t> </a:t>
            </a:r>
            <a:r>
              <a:rPr lang="ar-SA" sz="3200" b="1" dirty="0" smtClean="0">
                <a:solidFill>
                  <a:schemeClr val="accent3">
                    <a:lumMod val="20000"/>
                    <a:lumOff val="80000"/>
                  </a:schemeClr>
                </a:solidFill>
                <a:cs typeface="+mj-cs"/>
              </a:rPr>
              <a:t> </a:t>
            </a:r>
            <a:r>
              <a:rPr lang="ar-SA" sz="3200" b="1" dirty="0" smtClean="0">
                <a:solidFill>
                  <a:srgbClr val="FFC000"/>
                </a:solidFill>
                <a:cs typeface="+mj-cs"/>
              </a:rPr>
              <a:t>و</a:t>
            </a:r>
            <a:r>
              <a:rPr lang="ar-SA" sz="3200" b="1" dirty="0" smtClean="0">
                <a:solidFill>
                  <a:schemeClr val="accent3">
                    <a:lumMod val="20000"/>
                    <a:lumOff val="80000"/>
                  </a:schemeClr>
                </a:solidFill>
                <a:cs typeface="+mj-cs"/>
              </a:rPr>
              <a:t>غيرها</a:t>
            </a:r>
            <a:r>
              <a:rPr lang="en-US" sz="3200" b="1" dirty="0" smtClean="0">
                <a:solidFill>
                  <a:schemeClr val="accent3">
                    <a:lumMod val="20000"/>
                    <a:lumOff val="80000"/>
                  </a:schemeClr>
                </a:solidFill>
                <a:cs typeface="+mj-cs"/>
              </a:rPr>
              <a:t>(</a:t>
            </a:r>
            <a:r>
              <a:rPr lang="ar-IQ" sz="3200" b="1" dirty="0" smtClean="0">
                <a:solidFill>
                  <a:schemeClr val="accent3">
                    <a:lumMod val="20000"/>
                    <a:lumOff val="80000"/>
                  </a:schemeClr>
                </a:solidFill>
                <a:cs typeface="+mj-cs"/>
              </a:rPr>
              <a:t>.</a:t>
            </a:r>
            <a:endParaRPr lang="en-US" sz="3200" b="1" dirty="0" smtClean="0">
              <a:solidFill>
                <a:schemeClr val="accent3">
                  <a:lumMod val="20000"/>
                  <a:lumOff val="80000"/>
                </a:schemeClr>
              </a:solidFill>
              <a:cs typeface="+mj-cs"/>
            </a:endParaRPr>
          </a:p>
          <a:p>
            <a:pPr algn="just" rtl="1"/>
            <a:endParaRPr lang="ar-IQ" sz="3600" dirty="0">
              <a:solidFill>
                <a:schemeClr val="accent3">
                  <a:lumMod val="20000"/>
                  <a:lumOff val="8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6200000">
            <a:off x="-691502" y="2643831"/>
            <a:ext cx="5652120" cy="2325914"/>
          </a:xfrm>
          <a:ln/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r>
              <a:rPr lang="ar-IQ" sz="4800" b="1" dirty="0" smtClean="0">
                <a:solidFill>
                  <a:srgbClr val="FFC000"/>
                </a:solidFill>
              </a:rPr>
              <a:t>   التفويضات والتسجيلات </a:t>
            </a:r>
            <a:endParaRPr lang="ar-IQ" sz="4800" b="1" dirty="0">
              <a:solidFill>
                <a:srgbClr val="FFC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69523" y="980728"/>
            <a:ext cx="5256583" cy="5652120"/>
          </a:xfrm>
          <a:ln w="57150">
            <a:solidFill>
              <a:srgbClr val="C00000"/>
            </a:solidFill>
          </a:ln>
          <a:effectLst>
            <a:innerShdw blurRad="114300">
              <a:prstClr val="black"/>
            </a:innerShdw>
          </a:effectLst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numCol="2"/>
          <a:lstStyle/>
          <a:p>
            <a:pPr algn="l" rtl="0">
              <a:buNone/>
            </a:pPr>
            <a:r>
              <a:rPr lang="ar-IQ" dirty="0" smtClean="0"/>
              <a:t>   </a:t>
            </a:r>
            <a:endParaRPr lang="ar-IQ" dirty="0"/>
          </a:p>
        </p:txBody>
      </p:sp>
      <p:sp>
        <p:nvSpPr>
          <p:cNvPr id="4" name="Rectangle 3"/>
          <p:cNvSpPr/>
          <p:nvPr/>
        </p:nvSpPr>
        <p:spPr>
          <a:xfrm>
            <a:off x="3836341" y="1339136"/>
            <a:ext cx="4429156" cy="714380"/>
          </a:xfrm>
          <a:prstGeom prst="rect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IQ" sz="2400" b="1" dirty="0" smtClean="0">
                <a:solidFill>
                  <a:srgbClr val="FF0000"/>
                </a:solidFill>
              </a:rPr>
              <a:t>ايزو</a:t>
            </a:r>
          </a:p>
          <a:p>
            <a:pPr algn="ctr"/>
            <a:r>
              <a:rPr lang="ar-IQ" sz="2400" b="1" dirty="0" smtClean="0">
                <a:solidFill>
                  <a:srgbClr val="FF0000"/>
                </a:solidFill>
              </a:rPr>
              <a:t>(المنظمة الدولية للتقيس)</a:t>
            </a:r>
            <a:endParaRPr lang="ar-IQ" sz="2400" b="1" dirty="0">
              <a:solidFill>
                <a:srgbClr val="FF0000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836341" y="2779296"/>
            <a:ext cx="4429156" cy="714380"/>
          </a:xfrm>
          <a:prstGeom prst="rect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IQ" sz="2400" b="1" dirty="0" smtClean="0">
                <a:solidFill>
                  <a:srgbClr val="FF0000"/>
                </a:solidFill>
              </a:rPr>
              <a:t>هيئات الاعتماد</a:t>
            </a:r>
            <a:endParaRPr lang="ar-IQ" sz="2400" b="1" dirty="0">
              <a:solidFill>
                <a:srgbClr val="FF0000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801001" y="4225156"/>
            <a:ext cx="4429156" cy="714380"/>
          </a:xfrm>
          <a:prstGeom prst="rect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IQ" sz="2400" b="1" dirty="0" smtClean="0">
                <a:solidFill>
                  <a:srgbClr val="FF0000"/>
                </a:solidFill>
              </a:rPr>
              <a:t>هيئات اصدار شهادات تصديق او </a:t>
            </a:r>
            <a:endParaRPr lang="en-US" sz="2400" b="1" dirty="0" smtClean="0">
              <a:solidFill>
                <a:srgbClr val="FF0000"/>
              </a:solidFill>
            </a:endParaRPr>
          </a:p>
          <a:p>
            <a:pPr algn="ctr"/>
            <a:r>
              <a:rPr lang="ar-IQ" sz="2400" b="1" dirty="0" smtClean="0">
                <a:solidFill>
                  <a:srgbClr val="FF0000"/>
                </a:solidFill>
              </a:rPr>
              <a:t>امناء السجل</a:t>
            </a:r>
            <a:endParaRPr lang="ar-IQ" sz="2400" b="1" dirty="0">
              <a:solidFill>
                <a:srgbClr val="FF0000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729563" y="5651160"/>
            <a:ext cx="4500594" cy="642942"/>
          </a:xfrm>
          <a:prstGeom prst="rect">
            <a:avLst/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IQ" sz="2400" b="1" dirty="0" smtClean="0">
                <a:solidFill>
                  <a:srgbClr val="FF0000"/>
                </a:solidFill>
              </a:rPr>
              <a:t>منظمات</a:t>
            </a:r>
            <a:endParaRPr lang="ar-IQ" sz="2400" b="1" dirty="0">
              <a:solidFill>
                <a:srgbClr val="FF0000"/>
              </a:solidFill>
            </a:endParaRPr>
          </a:p>
        </p:txBody>
      </p:sp>
      <p:sp>
        <p:nvSpPr>
          <p:cNvPr id="15" name="Down Arrow 14"/>
          <p:cNvSpPr/>
          <p:nvPr/>
        </p:nvSpPr>
        <p:spPr>
          <a:xfrm>
            <a:off x="5798700" y="2131224"/>
            <a:ext cx="505196" cy="571504"/>
          </a:xfrm>
          <a:prstGeom prst="downArrow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IQ">
              <a:ln>
                <a:solidFill>
                  <a:srgbClr val="FF0000"/>
                </a:solidFill>
              </a:ln>
              <a:solidFill>
                <a:srgbClr val="FFC000"/>
              </a:solidFill>
            </a:endParaRPr>
          </a:p>
        </p:txBody>
      </p:sp>
      <p:sp>
        <p:nvSpPr>
          <p:cNvPr id="11" name="Down Arrow 10"/>
          <p:cNvSpPr/>
          <p:nvPr/>
        </p:nvSpPr>
        <p:spPr>
          <a:xfrm>
            <a:off x="5766116" y="3571384"/>
            <a:ext cx="505196" cy="571504"/>
          </a:xfrm>
          <a:prstGeom prst="downArrow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IQ">
              <a:ln>
                <a:solidFill>
                  <a:srgbClr val="FF0000"/>
                </a:solidFill>
              </a:ln>
              <a:solidFill>
                <a:srgbClr val="FFC000"/>
              </a:solidFill>
            </a:endParaRPr>
          </a:p>
        </p:txBody>
      </p:sp>
      <p:sp>
        <p:nvSpPr>
          <p:cNvPr id="12" name="Down Arrow 11"/>
          <p:cNvSpPr/>
          <p:nvPr/>
        </p:nvSpPr>
        <p:spPr>
          <a:xfrm>
            <a:off x="5726692" y="5011544"/>
            <a:ext cx="505196" cy="571504"/>
          </a:xfrm>
          <a:prstGeom prst="downArrow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IQ">
              <a:ln>
                <a:solidFill>
                  <a:srgbClr val="FF0000"/>
                </a:solidFill>
              </a:ln>
              <a:solidFill>
                <a:srgbClr val="FFC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39952" y="332656"/>
            <a:ext cx="4680520" cy="865731"/>
          </a:xfrm>
          <a:ln w="76200">
            <a:solidFill>
              <a:srgbClr val="FFC000"/>
            </a:solidFill>
          </a:ln>
          <a:scene3d>
            <a:camera prst="perspectiveRelaxed"/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noAutofit/>
            <a:scene3d>
              <a:camera prst="perspectiveRelaxed"/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en-US" sz="6600" b="1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 </a:t>
            </a:r>
            <a:r>
              <a:rPr lang="en-US" sz="6600" b="1" dirty="0">
                <a:ln w="0"/>
                <a:solidFill>
                  <a:schemeClr val="bg1"/>
                </a:solidFill>
                <a:effectLst>
                  <a:reflection blurRad="12700" stA="50000" endPos="50000" dist="5000" dir="5400000" sy="-100000" rotWithShape="0"/>
                </a:effectLst>
              </a:rPr>
              <a:t>ISO </a:t>
            </a:r>
            <a:r>
              <a:rPr lang="ar-IQ" sz="6600" b="1" cap="all" dirty="0" smtClean="0">
                <a:ln w="0"/>
                <a:solidFill>
                  <a:schemeClr val="bg1"/>
                </a:solidFill>
                <a:effectLst>
                  <a:reflection blurRad="12700" stA="50000" endPos="50000" dist="5000" dir="5400000" sy="-100000" rotWithShape="0"/>
                </a:effectLst>
              </a:rPr>
              <a:t>الايـــزو</a:t>
            </a:r>
            <a:endParaRPr lang="ar-IQ" sz="6600" b="1" cap="all" dirty="0">
              <a:ln w="0"/>
              <a:solidFill>
                <a:schemeClr val="bg1"/>
              </a:soli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412776"/>
            <a:ext cx="8640960" cy="5085184"/>
          </a:xfrm>
        </p:spPr>
        <p:txBody>
          <a:bodyPr>
            <a:noAutofit/>
          </a:bodyPr>
          <a:lstStyle/>
          <a:p>
            <a:pPr algn="justLow" rtl="1">
              <a:lnSpc>
                <a:spcPct val="150000"/>
              </a:lnSpc>
              <a:buFont typeface="Wingdings" pitchFamily="2" charset="2"/>
              <a:buChar char="Ø"/>
            </a:pPr>
            <a:r>
              <a:rPr lang="ar-IQ" sz="3200" b="1" dirty="0" smtClean="0">
                <a:solidFill>
                  <a:srgbClr val="FFC000"/>
                </a:solidFill>
                <a:cs typeface="+mj-cs"/>
              </a:rPr>
              <a:t> (</a:t>
            </a:r>
            <a:r>
              <a:rPr lang="ar-IQ" sz="3200" b="1" dirty="0" smtClean="0">
                <a:solidFill>
                  <a:schemeClr val="accent1">
                    <a:lumMod val="60000"/>
                    <a:lumOff val="40000"/>
                  </a:schemeClr>
                </a:solidFill>
                <a:cs typeface="+mj-cs"/>
              </a:rPr>
              <a:t>المنظمة الدولية للتقيس </a:t>
            </a:r>
            <a:r>
              <a:rPr lang="ar-IQ" sz="3200" b="1" dirty="0" smtClean="0">
                <a:solidFill>
                  <a:srgbClr val="FFC000"/>
                </a:solidFill>
                <a:cs typeface="+mj-cs"/>
              </a:rPr>
              <a:t>) هي اكبر منظمة في التطوير والنشر للمواصفات القياسية الدولية في العالم.</a:t>
            </a:r>
          </a:p>
          <a:p>
            <a:pPr algn="justLow" rtl="1">
              <a:lnSpc>
                <a:spcPct val="150000"/>
              </a:lnSpc>
              <a:buFont typeface="Wingdings" pitchFamily="2" charset="2"/>
              <a:buChar char="Ø"/>
            </a:pPr>
            <a:r>
              <a:rPr lang="ar-IQ" sz="3200" b="1" dirty="0" smtClean="0">
                <a:solidFill>
                  <a:srgbClr val="FFC000"/>
                </a:solidFill>
                <a:cs typeface="+mj-cs"/>
              </a:rPr>
              <a:t> اذ تعد شبكة من المعاهد الوطنية للمواصفات من </a:t>
            </a:r>
            <a:r>
              <a:rPr lang="en-US" sz="3200" b="1" dirty="0" smtClean="0">
                <a:solidFill>
                  <a:srgbClr val="FFC000"/>
                </a:solidFill>
                <a:cs typeface="+mj-cs"/>
              </a:rPr>
              <a:t>157</a:t>
            </a:r>
            <a:r>
              <a:rPr lang="ar-IQ" sz="3200" b="1" dirty="0" smtClean="0">
                <a:solidFill>
                  <a:srgbClr val="FFC000"/>
                </a:solidFill>
                <a:cs typeface="+mj-cs"/>
              </a:rPr>
              <a:t> دولة مع مقر امين سرها المركزي المنسق للنظام في جينيف, سويسرا.</a:t>
            </a:r>
          </a:p>
          <a:p>
            <a:pPr algn="r" rtl="1">
              <a:lnSpc>
                <a:spcPct val="150000"/>
              </a:lnSpc>
              <a:buFont typeface="Wingdings" pitchFamily="2" charset="2"/>
              <a:buChar char="Ø"/>
            </a:pPr>
            <a:r>
              <a:rPr lang="ar-IQ" sz="3200" b="1" dirty="0" smtClean="0">
                <a:solidFill>
                  <a:srgbClr val="FFC000"/>
                </a:solidFill>
                <a:cs typeface="+mj-cs"/>
              </a:rPr>
              <a:t>ايزو هي منظمة غير حكومية.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913541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6759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139952" y="269776"/>
            <a:ext cx="4258816" cy="1143000"/>
          </a:xfrm>
          <a:ln>
            <a:solidFill>
              <a:schemeClr val="bg2">
                <a:lumMod val="50000"/>
              </a:schemeClr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bliqueBottomRight"/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ctr" rtl="1"/>
            <a:r>
              <a:rPr lang="ar-IQ" sz="3600" b="1" dirty="0" smtClean="0">
                <a:ln w="17780" cmpd="sng">
                  <a:solidFill>
                    <a:srgbClr val="FF0000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فوائد سلسلة الايزو </a:t>
            </a:r>
            <a:r>
              <a:rPr lang="en-US" sz="3600" b="1" dirty="0" smtClean="0">
                <a:ln w="17780" cmpd="sng">
                  <a:solidFill>
                    <a:srgbClr val="FF0000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9000</a:t>
            </a:r>
            <a:endParaRPr lang="ar-IQ" b="1" dirty="0">
              <a:ln w="17780" cmpd="sng">
                <a:solidFill>
                  <a:srgbClr val="FF0000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23528" y="1597832"/>
            <a:ext cx="8568952" cy="4639480"/>
          </a:xfrm>
        </p:spPr>
        <p:txBody>
          <a:bodyPr>
            <a:noAutofit/>
          </a:bodyPr>
          <a:lstStyle/>
          <a:p>
            <a:pPr algn="r" rtl="1">
              <a:buClr>
                <a:schemeClr val="tx2">
                  <a:lumMod val="95000"/>
                </a:schemeClr>
              </a:buClr>
              <a:buSzPct val="110000"/>
              <a:buFont typeface="Wingdings" pitchFamily="2" charset="2"/>
              <a:buChar char="Ø"/>
            </a:pPr>
            <a:r>
              <a:rPr lang="ar-IQ" sz="3300" b="1" dirty="0" smtClean="0">
                <a:solidFill>
                  <a:schemeClr val="accent6">
                    <a:lumMod val="20000"/>
                    <a:lumOff val="80000"/>
                  </a:schemeClr>
                </a:solidFill>
                <a:latin typeface="Simplified Arabic" pitchFamily="18" charset="-78"/>
                <a:cs typeface="Simplified Arabic" pitchFamily="18" charset="-78"/>
              </a:rPr>
              <a:t> تغطي مجال واسع واساسي ومفيد من عناصر نظام الجودة.</a:t>
            </a:r>
          </a:p>
          <a:p>
            <a:pPr algn="r" rtl="1">
              <a:buClr>
                <a:schemeClr val="tx2">
                  <a:lumMod val="95000"/>
                </a:schemeClr>
              </a:buClr>
              <a:buSzPct val="110000"/>
              <a:buFont typeface="Wingdings" pitchFamily="2" charset="2"/>
              <a:buChar char="Ø"/>
            </a:pPr>
            <a:r>
              <a:rPr lang="ar-IQ" sz="3300" b="1" dirty="0" smtClean="0">
                <a:solidFill>
                  <a:schemeClr val="accent6">
                    <a:lumMod val="20000"/>
                    <a:lumOff val="80000"/>
                  </a:schemeClr>
                </a:solidFill>
                <a:latin typeface="Simplified Arabic" pitchFamily="18" charset="-78"/>
                <a:cs typeface="Simplified Arabic" pitchFamily="18" charset="-78"/>
              </a:rPr>
              <a:t> امكانية التطبيق على كل اصناف المنتجات ، الخدمات وعلى مختلف الشركات.</a:t>
            </a:r>
            <a:endParaRPr lang="ar-IQ" sz="3300" b="1" dirty="0">
              <a:solidFill>
                <a:schemeClr val="accent6">
                  <a:lumMod val="20000"/>
                  <a:lumOff val="80000"/>
                </a:schemeClr>
              </a:solidFill>
              <a:latin typeface="Simplified Arabic" pitchFamily="18" charset="-78"/>
              <a:cs typeface="Simplified Arabic" pitchFamily="18" charset="-78"/>
            </a:endParaRPr>
          </a:p>
          <a:p>
            <a:pPr algn="r" rtl="1">
              <a:buClr>
                <a:schemeClr val="tx2">
                  <a:lumMod val="95000"/>
                </a:schemeClr>
              </a:buClr>
              <a:buSzPct val="110000"/>
              <a:buFont typeface="Wingdings" pitchFamily="2" charset="2"/>
              <a:buChar char="Ø"/>
            </a:pPr>
            <a:r>
              <a:rPr lang="ar-IQ" sz="3300" b="1" dirty="0" smtClean="0">
                <a:solidFill>
                  <a:schemeClr val="accent6">
                    <a:lumMod val="20000"/>
                    <a:lumOff val="80000"/>
                  </a:schemeClr>
                </a:solidFill>
                <a:latin typeface="Simplified Arabic" pitchFamily="18" charset="-78"/>
                <a:cs typeface="Simplified Arabic" pitchFamily="18" charset="-78"/>
              </a:rPr>
              <a:t> القدرة على ربط نظام ادارة الجودة بتنظيم سير العمليات.</a:t>
            </a:r>
            <a:endParaRPr lang="ar-IQ" sz="3300" b="1" dirty="0">
              <a:solidFill>
                <a:schemeClr val="accent6">
                  <a:lumMod val="20000"/>
                  <a:lumOff val="80000"/>
                </a:schemeClr>
              </a:solidFill>
              <a:latin typeface="Simplified Arabic" pitchFamily="18" charset="-78"/>
              <a:cs typeface="Simplified Arabic" pitchFamily="18" charset="-78"/>
            </a:endParaRPr>
          </a:p>
          <a:p>
            <a:pPr algn="r" rtl="1">
              <a:buClr>
                <a:schemeClr val="tx2">
                  <a:lumMod val="95000"/>
                </a:schemeClr>
              </a:buClr>
              <a:buSzPct val="110000"/>
              <a:buFont typeface="Wingdings" pitchFamily="2" charset="2"/>
              <a:buChar char="Ø"/>
            </a:pPr>
            <a:r>
              <a:rPr lang="ar-IQ" sz="3300" b="1" dirty="0" smtClean="0">
                <a:solidFill>
                  <a:schemeClr val="accent6">
                    <a:lumMod val="20000"/>
                    <a:lumOff val="80000"/>
                  </a:schemeClr>
                </a:solidFill>
                <a:latin typeface="Simplified Arabic" pitchFamily="18" charset="-78"/>
                <a:cs typeface="Simplified Arabic" pitchFamily="18" charset="-78"/>
              </a:rPr>
              <a:t> التأكيد بشدة نحو التحسين المستمر وارضاء الزبون.</a:t>
            </a:r>
          </a:p>
          <a:p>
            <a:pPr algn="r" rtl="1">
              <a:buClr>
                <a:schemeClr val="tx2">
                  <a:lumMod val="95000"/>
                </a:schemeClr>
              </a:buClr>
              <a:buSzPct val="110000"/>
              <a:buFont typeface="Wingdings" pitchFamily="2" charset="2"/>
              <a:buChar char="Ø"/>
            </a:pPr>
            <a:r>
              <a:rPr lang="ar-IQ" sz="3300" b="1" dirty="0" smtClean="0">
                <a:solidFill>
                  <a:schemeClr val="accent6">
                    <a:lumMod val="20000"/>
                    <a:lumOff val="80000"/>
                  </a:schemeClr>
                </a:solidFill>
                <a:latin typeface="Simplified Arabic" pitchFamily="18" charset="-78"/>
                <a:cs typeface="Simplified Arabic" pitchFamily="18" charset="-78"/>
              </a:rPr>
              <a:t> قدرات تنتظر تنميتها مع نظام الادارة, مثل                       ايزو </a:t>
            </a:r>
            <a:r>
              <a:rPr lang="en-US" sz="3300" b="1" dirty="0" smtClean="0">
                <a:solidFill>
                  <a:schemeClr val="accent6">
                    <a:lumMod val="20000"/>
                    <a:lumOff val="80000"/>
                  </a:schemeClr>
                </a:solidFill>
                <a:latin typeface="Simplified Arabic" pitchFamily="18" charset="-78"/>
                <a:cs typeface="Simplified Arabic" pitchFamily="18" charset="-78"/>
              </a:rPr>
              <a:t>14001:2004 </a:t>
            </a:r>
            <a:r>
              <a:rPr lang="ar-IQ" sz="3300" b="1" dirty="0" smtClean="0">
                <a:solidFill>
                  <a:schemeClr val="accent6">
                    <a:lumMod val="20000"/>
                    <a:lumOff val="80000"/>
                  </a:schemeClr>
                </a:solidFill>
                <a:latin typeface="Simplified Arabic" pitchFamily="18" charset="-78"/>
                <a:cs typeface="Simplified Arabic" pitchFamily="18" charset="-78"/>
              </a:rPr>
              <a:t> والذي يعني نظام ادارة البيئة.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50639" y="490662"/>
            <a:ext cx="5257865" cy="1056732"/>
          </a:xfr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ctr" rtl="1"/>
            <a:r>
              <a:rPr lang="ar-IQ" b="1" cap="none" dirty="0" smtClean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مفهوم التحسين المستمر (دورة ديمنج)</a:t>
            </a:r>
            <a:endParaRPr lang="ar-IQ" b="1" cap="none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5" name="Oval 4"/>
          <p:cNvSpPr/>
          <p:nvPr/>
        </p:nvSpPr>
        <p:spPr>
          <a:xfrm>
            <a:off x="5239480" y="2128264"/>
            <a:ext cx="1636776" cy="1444752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IQ" sz="2800" b="1" dirty="0" smtClean="0"/>
              <a:t>خطط</a:t>
            </a:r>
            <a:endParaRPr lang="ar-IQ" sz="2800" b="1" dirty="0"/>
          </a:p>
        </p:txBody>
      </p:sp>
      <p:sp>
        <p:nvSpPr>
          <p:cNvPr id="10" name="Oval 9"/>
          <p:cNvSpPr/>
          <p:nvPr/>
        </p:nvSpPr>
        <p:spPr>
          <a:xfrm>
            <a:off x="3330695" y="3645024"/>
            <a:ext cx="1636776" cy="1444752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IQ" sz="3200" b="1" dirty="0" smtClean="0"/>
              <a:t>افعل</a:t>
            </a:r>
            <a:endParaRPr lang="ar-IQ" sz="3200" b="1" dirty="0"/>
          </a:p>
        </p:txBody>
      </p:sp>
      <p:sp>
        <p:nvSpPr>
          <p:cNvPr id="11" name="Oval 10"/>
          <p:cNvSpPr/>
          <p:nvPr/>
        </p:nvSpPr>
        <p:spPr>
          <a:xfrm>
            <a:off x="5244048" y="5229200"/>
            <a:ext cx="1632208" cy="1440160"/>
          </a:xfrm>
          <a:prstGeom prst="ellipse">
            <a:avLst/>
          </a:prstGeom>
          <a:solidFill>
            <a:srgbClr val="FF0000"/>
          </a:solidFill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IQ" sz="2800" b="1" dirty="0" smtClean="0"/>
              <a:t>افحص</a:t>
            </a:r>
            <a:endParaRPr lang="ar-IQ" sz="2800" b="1" dirty="0"/>
          </a:p>
        </p:txBody>
      </p:sp>
      <p:sp>
        <p:nvSpPr>
          <p:cNvPr id="12" name="Oval 11"/>
          <p:cNvSpPr/>
          <p:nvPr/>
        </p:nvSpPr>
        <p:spPr>
          <a:xfrm>
            <a:off x="7471728" y="3784448"/>
            <a:ext cx="1636776" cy="1444752"/>
          </a:xfrm>
          <a:prstGeom prst="ellipse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IQ" sz="3200" b="1" dirty="0" smtClean="0"/>
              <a:t>نفد</a:t>
            </a:r>
            <a:endParaRPr lang="ar-IQ" sz="3200" b="1" dirty="0"/>
          </a:p>
        </p:txBody>
      </p:sp>
      <p:sp>
        <p:nvSpPr>
          <p:cNvPr id="13" name="Bent Arrow 12"/>
          <p:cNvSpPr/>
          <p:nvPr/>
        </p:nvSpPr>
        <p:spPr>
          <a:xfrm rot="10800000">
            <a:off x="6905952" y="5289499"/>
            <a:ext cx="1554480" cy="914400"/>
          </a:xfrm>
          <a:prstGeom prst="bentArrow">
            <a:avLst/>
          </a:prstGeom>
          <a:solidFill>
            <a:srgbClr val="FFC000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IQ">
              <a:solidFill>
                <a:schemeClr val="tx1"/>
              </a:solidFill>
            </a:endParaRPr>
          </a:p>
        </p:txBody>
      </p:sp>
      <p:sp>
        <p:nvSpPr>
          <p:cNvPr id="16" name="Bent Arrow 15"/>
          <p:cNvSpPr/>
          <p:nvPr/>
        </p:nvSpPr>
        <p:spPr>
          <a:xfrm>
            <a:off x="3850639" y="2622922"/>
            <a:ext cx="1388841" cy="887670"/>
          </a:xfrm>
          <a:prstGeom prst="bentArrow">
            <a:avLst>
              <a:gd name="adj1" fmla="val 25000"/>
              <a:gd name="adj2" fmla="val 23016"/>
              <a:gd name="adj3" fmla="val 25000"/>
              <a:gd name="adj4" fmla="val 43750"/>
            </a:avLst>
          </a:prstGeom>
          <a:solidFill>
            <a:srgbClr val="FFC000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IQ">
              <a:solidFill>
                <a:schemeClr val="tx1"/>
              </a:solidFill>
            </a:endParaRPr>
          </a:p>
        </p:txBody>
      </p:sp>
      <p:sp>
        <p:nvSpPr>
          <p:cNvPr id="17" name="Bent Arrow 16"/>
          <p:cNvSpPr/>
          <p:nvPr/>
        </p:nvSpPr>
        <p:spPr>
          <a:xfrm rot="16200000">
            <a:off x="4001637" y="4994899"/>
            <a:ext cx="1075528" cy="1265281"/>
          </a:xfrm>
          <a:prstGeom prst="bentArrow">
            <a:avLst/>
          </a:prstGeom>
          <a:solidFill>
            <a:srgbClr val="FFC000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IQ">
              <a:solidFill>
                <a:schemeClr val="tx1"/>
              </a:solidFill>
            </a:endParaRPr>
          </a:p>
        </p:txBody>
      </p:sp>
      <p:sp>
        <p:nvSpPr>
          <p:cNvPr id="18" name="Bent Arrow 17"/>
          <p:cNvSpPr/>
          <p:nvPr/>
        </p:nvSpPr>
        <p:spPr>
          <a:xfrm rot="5400000">
            <a:off x="7239737" y="2347729"/>
            <a:ext cx="1102934" cy="1770504"/>
          </a:xfrm>
          <a:prstGeom prst="bentArrow">
            <a:avLst>
              <a:gd name="adj1" fmla="val 25000"/>
              <a:gd name="adj2" fmla="val 23466"/>
              <a:gd name="adj3" fmla="val 25000"/>
              <a:gd name="adj4" fmla="val 43750"/>
            </a:avLst>
          </a:prstGeom>
          <a:solidFill>
            <a:srgbClr val="FFC000"/>
          </a:solidFill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IQ">
              <a:solidFill>
                <a:schemeClr val="tx1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1052736"/>
            <a:ext cx="3317827" cy="581096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91680" y="274638"/>
            <a:ext cx="5500726" cy="850106"/>
          </a:xfr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ar-IQ" sz="32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bg2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التحسين المستمر لنظام ادارة الجودة</a:t>
            </a:r>
            <a:endParaRPr lang="ar-IQ" sz="32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bg2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00042"/>
            <a:ext cx="8186766" cy="5809318"/>
          </a:xfrm>
        </p:spPr>
        <p:txBody>
          <a:bodyPr/>
          <a:lstStyle/>
          <a:p>
            <a:pPr>
              <a:buNone/>
            </a:pPr>
            <a:endParaRPr lang="ar-IQ" dirty="0"/>
          </a:p>
          <a:p>
            <a:pPr>
              <a:buNone/>
            </a:pPr>
            <a:endParaRPr lang="ar-IQ" dirty="0" smtClean="0"/>
          </a:p>
          <a:p>
            <a:pPr>
              <a:buNone/>
            </a:pPr>
            <a:r>
              <a:rPr lang="ar-IQ" dirty="0" smtClean="0"/>
              <a:t>م</a:t>
            </a:r>
          </a:p>
          <a:p>
            <a:pPr>
              <a:buNone/>
            </a:pPr>
            <a:endParaRPr lang="ar-IQ" dirty="0" smtClean="0"/>
          </a:p>
          <a:p>
            <a:pPr>
              <a:buNone/>
            </a:pPr>
            <a:endParaRPr lang="ar-IQ" dirty="0" smtClean="0"/>
          </a:p>
          <a:p>
            <a:pPr>
              <a:buNone/>
            </a:pPr>
            <a:endParaRPr lang="ar-IQ" dirty="0" smtClean="0"/>
          </a:p>
          <a:p>
            <a:pPr>
              <a:buNone/>
            </a:pPr>
            <a:endParaRPr lang="ar-IQ" dirty="0" smtClean="0"/>
          </a:p>
          <a:p>
            <a:pPr>
              <a:buNone/>
            </a:pPr>
            <a:endParaRPr lang="ar-IQ" dirty="0" smtClean="0"/>
          </a:p>
          <a:p>
            <a:pPr>
              <a:buNone/>
            </a:pPr>
            <a:endParaRPr lang="ar-IQ" dirty="0" smtClean="0"/>
          </a:p>
          <a:p>
            <a:pPr>
              <a:buNone/>
            </a:pPr>
            <a:endParaRPr lang="ar-IQ" dirty="0" smtClean="0"/>
          </a:p>
          <a:p>
            <a:pPr>
              <a:buNone/>
            </a:pPr>
            <a:endParaRPr lang="ar-IQ" dirty="0"/>
          </a:p>
        </p:txBody>
      </p:sp>
      <p:sp>
        <p:nvSpPr>
          <p:cNvPr id="4" name="Rectangle 3"/>
          <p:cNvSpPr/>
          <p:nvPr/>
        </p:nvSpPr>
        <p:spPr>
          <a:xfrm>
            <a:off x="7643834" y="1857364"/>
            <a:ext cx="1214446" cy="3786214"/>
          </a:xfrm>
          <a:prstGeom prst="rect">
            <a:avLst/>
          </a:prstGeom>
          <a:solidFill>
            <a:srgbClr val="FFDA65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IQ" sz="2000" b="1" dirty="0" smtClean="0">
                <a:solidFill>
                  <a:schemeClr val="bg2"/>
                </a:solidFill>
              </a:rPr>
              <a:t>الاطراف المعنية</a:t>
            </a:r>
          </a:p>
          <a:p>
            <a:pPr algn="ctr"/>
            <a:endParaRPr lang="ar-IQ" dirty="0" smtClean="0"/>
          </a:p>
          <a:p>
            <a:pPr algn="ctr"/>
            <a:endParaRPr lang="ar-IQ" dirty="0" smtClean="0"/>
          </a:p>
          <a:p>
            <a:pPr algn="ctr"/>
            <a:endParaRPr lang="ar-IQ" dirty="0" smtClean="0"/>
          </a:p>
          <a:p>
            <a:pPr algn="ctr"/>
            <a:endParaRPr lang="ar-IQ" dirty="0" smtClean="0"/>
          </a:p>
          <a:p>
            <a:pPr algn="ctr"/>
            <a:r>
              <a:rPr lang="ar-IQ" sz="2000" b="1" dirty="0" smtClean="0">
                <a:solidFill>
                  <a:schemeClr val="bg2"/>
                </a:solidFill>
              </a:rPr>
              <a:t>رضاء</a:t>
            </a:r>
            <a:endParaRPr lang="ar-IQ" sz="2000" b="1" dirty="0">
              <a:solidFill>
                <a:schemeClr val="bg2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57158" y="1946472"/>
            <a:ext cx="1214446" cy="3714776"/>
          </a:xfrm>
          <a:prstGeom prst="rect">
            <a:avLst/>
          </a:prstGeom>
          <a:solidFill>
            <a:srgbClr val="FFDA65"/>
          </a:solidFill>
          <a:ln>
            <a:solidFill>
              <a:srgbClr val="FFC000"/>
            </a:solidFill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IQ" sz="2000" b="1" dirty="0" smtClean="0">
                <a:solidFill>
                  <a:schemeClr val="bg2"/>
                </a:solidFill>
              </a:rPr>
              <a:t>الاطراف المعنية </a:t>
            </a:r>
          </a:p>
          <a:p>
            <a:pPr algn="ctr"/>
            <a:endParaRPr lang="ar-IQ" dirty="0" smtClean="0"/>
          </a:p>
          <a:p>
            <a:pPr algn="ctr"/>
            <a:endParaRPr lang="ar-IQ" dirty="0" smtClean="0"/>
          </a:p>
          <a:p>
            <a:pPr algn="ctr"/>
            <a:endParaRPr lang="ar-IQ" dirty="0" smtClean="0"/>
          </a:p>
          <a:p>
            <a:pPr algn="ctr"/>
            <a:endParaRPr lang="ar-IQ" dirty="0" smtClean="0"/>
          </a:p>
          <a:p>
            <a:pPr algn="ctr"/>
            <a:endParaRPr lang="ar-IQ" dirty="0" smtClean="0"/>
          </a:p>
          <a:p>
            <a:pPr algn="ctr"/>
            <a:r>
              <a:rPr lang="ar-IQ" sz="2000" b="1" dirty="0" smtClean="0">
                <a:solidFill>
                  <a:schemeClr val="bg2"/>
                </a:solidFill>
              </a:rPr>
              <a:t>متطلبات</a:t>
            </a:r>
            <a:endParaRPr lang="ar-IQ" sz="2000" b="1" dirty="0">
              <a:solidFill>
                <a:schemeClr val="bg2"/>
              </a:solidFill>
            </a:endParaRPr>
          </a:p>
        </p:txBody>
      </p:sp>
      <p:sp>
        <p:nvSpPr>
          <p:cNvPr id="6" name="Oval 5"/>
          <p:cNvSpPr/>
          <p:nvPr/>
        </p:nvSpPr>
        <p:spPr>
          <a:xfrm>
            <a:off x="2143108" y="1500174"/>
            <a:ext cx="4929222" cy="4643470"/>
          </a:xfrm>
          <a:prstGeom prst="ellipse">
            <a:avLst/>
          </a:prstGeom>
          <a:solidFill>
            <a:srgbClr val="C00000"/>
          </a:solidFill>
          <a:ln>
            <a:solidFill>
              <a:schemeClr val="tx2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IQ" dirty="0"/>
          </a:p>
        </p:txBody>
      </p:sp>
      <p:sp>
        <p:nvSpPr>
          <p:cNvPr id="7" name="Rectangle 6"/>
          <p:cNvSpPr/>
          <p:nvPr/>
        </p:nvSpPr>
        <p:spPr>
          <a:xfrm>
            <a:off x="3857620" y="2071678"/>
            <a:ext cx="1571636" cy="714380"/>
          </a:xfrm>
          <a:prstGeom prst="rect">
            <a:avLst/>
          </a:prstGeom>
          <a:solidFill>
            <a:srgbClr val="33CCFF"/>
          </a:solidFill>
          <a:ln>
            <a:solidFill>
              <a:schemeClr val="bg2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IQ" sz="2000" b="1" dirty="0" smtClean="0">
                <a:solidFill>
                  <a:schemeClr val="bg2"/>
                </a:solidFill>
              </a:rPr>
              <a:t>مسؤولية الادارة</a:t>
            </a:r>
            <a:endParaRPr lang="ar-IQ" sz="2000" b="1" dirty="0">
              <a:solidFill>
                <a:schemeClr val="bg2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5429256" y="3429000"/>
            <a:ext cx="1428760" cy="714380"/>
          </a:xfrm>
          <a:prstGeom prst="rect">
            <a:avLst/>
          </a:prstGeom>
          <a:solidFill>
            <a:srgbClr val="33CCFF"/>
          </a:solidFill>
          <a:ln>
            <a:solidFill>
              <a:schemeClr val="bg2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IQ" b="1" dirty="0" smtClean="0">
                <a:solidFill>
                  <a:schemeClr val="bg2"/>
                </a:solidFill>
              </a:rPr>
              <a:t>القياس والتحليل والتحسين</a:t>
            </a:r>
            <a:endParaRPr lang="ar-IQ" b="1" dirty="0">
              <a:solidFill>
                <a:schemeClr val="bg2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446606" y="3357562"/>
            <a:ext cx="1428760" cy="714380"/>
          </a:xfrm>
          <a:prstGeom prst="rect">
            <a:avLst/>
          </a:prstGeom>
          <a:solidFill>
            <a:srgbClr val="33CCFF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IQ" sz="2000" b="1" dirty="0" smtClean="0">
                <a:solidFill>
                  <a:schemeClr val="bg2"/>
                </a:solidFill>
              </a:rPr>
              <a:t>ادارة موارد</a:t>
            </a:r>
            <a:endParaRPr lang="ar-IQ" sz="2000" b="1" dirty="0">
              <a:solidFill>
                <a:schemeClr val="bg2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786182" y="4786322"/>
            <a:ext cx="1571636" cy="714380"/>
          </a:xfrm>
          <a:prstGeom prst="rect">
            <a:avLst/>
          </a:prstGeom>
          <a:solidFill>
            <a:srgbClr val="33CCFF"/>
          </a:solidFill>
          <a:ln>
            <a:solidFill>
              <a:schemeClr val="bg2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IQ" sz="2000" b="1" dirty="0" smtClean="0">
                <a:solidFill>
                  <a:schemeClr val="bg2"/>
                </a:solidFill>
              </a:rPr>
              <a:t>تحقيق المنتج</a:t>
            </a:r>
            <a:endParaRPr lang="ar-IQ" sz="2000" b="1" dirty="0">
              <a:solidFill>
                <a:schemeClr val="bg2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6072198" y="4857760"/>
            <a:ext cx="857256" cy="500066"/>
          </a:xfrm>
          <a:prstGeom prst="rect">
            <a:avLst/>
          </a:prstGeom>
          <a:solidFill>
            <a:srgbClr val="FFC000"/>
          </a:solidFill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IQ" dirty="0" smtClean="0">
                <a:solidFill>
                  <a:schemeClr val="bg2"/>
                </a:solidFill>
              </a:rPr>
              <a:t>خدمة او منتج</a:t>
            </a:r>
            <a:endParaRPr lang="ar-IQ" dirty="0">
              <a:solidFill>
                <a:schemeClr val="bg2"/>
              </a:solidFill>
            </a:endParaRPr>
          </a:p>
        </p:txBody>
      </p:sp>
      <p:sp>
        <p:nvSpPr>
          <p:cNvPr id="15" name="Right Arrow 14"/>
          <p:cNvSpPr/>
          <p:nvPr/>
        </p:nvSpPr>
        <p:spPr>
          <a:xfrm>
            <a:off x="1571604" y="5072074"/>
            <a:ext cx="2143140" cy="14287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IQ"/>
          </a:p>
        </p:txBody>
      </p:sp>
      <p:sp>
        <p:nvSpPr>
          <p:cNvPr id="18" name="Right Arrow 17"/>
          <p:cNvSpPr/>
          <p:nvPr/>
        </p:nvSpPr>
        <p:spPr>
          <a:xfrm flipV="1">
            <a:off x="6929454" y="5072074"/>
            <a:ext cx="642942" cy="14287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IQ" dirty="0"/>
          </a:p>
        </p:txBody>
      </p:sp>
      <p:sp>
        <p:nvSpPr>
          <p:cNvPr id="19" name="Curved Up Arrow 18"/>
          <p:cNvSpPr/>
          <p:nvPr/>
        </p:nvSpPr>
        <p:spPr>
          <a:xfrm rot="15172818">
            <a:off x="5631169" y="1415697"/>
            <a:ext cx="1524653" cy="813303"/>
          </a:xfrm>
          <a:prstGeom prst="curvedUpArrow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IQ">
              <a:solidFill>
                <a:schemeClr val="tx1"/>
              </a:solidFill>
            </a:endParaRPr>
          </a:p>
        </p:txBody>
      </p:sp>
      <p:sp>
        <p:nvSpPr>
          <p:cNvPr id="23" name="Bent-Up Arrow 22"/>
          <p:cNvSpPr/>
          <p:nvPr/>
        </p:nvSpPr>
        <p:spPr>
          <a:xfrm>
            <a:off x="5429256" y="4286256"/>
            <a:ext cx="714380" cy="642942"/>
          </a:xfrm>
          <a:prstGeom prst="bentUpArrow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IQ"/>
          </a:p>
        </p:txBody>
      </p:sp>
      <p:sp>
        <p:nvSpPr>
          <p:cNvPr id="24" name="Bent-Up Arrow 23"/>
          <p:cNvSpPr/>
          <p:nvPr/>
        </p:nvSpPr>
        <p:spPr>
          <a:xfrm rot="5400000">
            <a:off x="3036083" y="4250537"/>
            <a:ext cx="714380" cy="642942"/>
          </a:xfrm>
          <a:prstGeom prst="bentUpArrow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IQ"/>
          </a:p>
        </p:txBody>
      </p:sp>
      <p:sp>
        <p:nvSpPr>
          <p:cNvPr id="25" name="Bent-Up Arrow 24"/>
          <p:cNvSpPr/>
          <p:nvPr/>
        </p:nvSpPr>
        <p:spPr>
          <a:xfrm rot="10800000">
            <a:off x="2928926" y="2643182"/>
            <a:ext cx="786311" cy="639224"/>
          </a:xfrm>
          <a:prstGeom prst="bentUpArrow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IQ"/>
          </a:p>
        </p:txBody>
      </p:sp>
      <p:sp>
        <p:nvSpPr>
          <p:cNvPr id="26" name="Bent-Up Arrow 25"/>
          <p:cNvSpPr/>
          <p:nvPr/>
        </p:nvSpPr>
        <p:spPr>
          <a:xfrm rot="16200000">
            <a:off x="5464975" y="2678901"/>
            <a:ext cx="714380" cy="642942"/>
          </a:xfrm>
          <a:prstGeom prst="bentUpArrow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IQ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58204" cy="45719"/>
          </a:xfrm>
        </p:spPr>
        <p:txBody>
          <a:bodyPr>
            <a:normAutofit fontScale="90000"/>
          </a:bodyPr>
          <a:lstStyle/>
          <a:p>
            <a:r>
              <a:rPr lang="ar-IQ" dirty="0" smtClean="0"/>
              <a:t>  </a:t>
            </a:r>
            <a:endParaRPr lang="ar-IQ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71800" y="476672"/>
            <a:ext cx="3487543" cy="720080"/>
          </a:xfrm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angle"/>
          </a:sp3d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ctr">
              <a:buNone/>
            </a:pPr>
            <a:r>
              <a:rPr lang="ar-IQ" sz="36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bg2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مفهوم العملية</a:t>
            </a:r>
            <a:endParaRPr lang="ar-IQ" sz="36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bg2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5786446" y="1357298"/>
            <a:ext cx="1785950" cy="1143008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IQ" dirty="0" smtClean="0"/>
              <a:t>بواسطة من ؟</a:t>
            </a:r>
          </a:p>
          <a:p>
            <a:pPr algn="ctr"/>
            <a:r>
              <a:rPr lang="ar-IQ" dirty="0" smtClean="0"/>
              <a:t>(الافراد, الكفاءات)</a:t>
            </a:r>
            <a:endParaRPr lang="ar-IQ" dirty="0"/>
          </a:p>
        </p:txBody>
      </p:sp>
      <p:sp>
        <p:nvSpPr>
          <p:cNvPr id="5" name="Rectangle 4"/>
          <p:cNvSpPr/>
          <p:nvPr/>
        </p:nvSpPr>
        <p:spPr>
          <a:xfrm>
            <a:off x="1259632" y="1340768"/>
            <a:ext cx="1928826" cy="1143008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IQ" sz="1600" b="1" dirty="0" smtClean="0"/>
              <a:t>بماذا ؟ </a:t>
            </a:r>
          </a:p>
          <a:p>
            <a:pPr algn="ctr"/>
            <a:r>
              <a:rPr lang="ar-IQ" sz="1600" b="1" dirty="0" smtClean="0"/>
              <a:t>(المعدات, التركيبات)</a:t>
            </a:r>
            <a:endParaRPr lang="ar-IQ" sz="1600" b="1" dirty="0"/>
          </a:p>
        </p:txBody>
      </p:sp>
      <p:sp>
        <p:nvSpPr>
          <p:cNvPr id="6" name="Rectangle 5"/>
          <p:cNvSpPr/>
          <p:nvPr/>
        </p:nvSpPr>
        <p:spPr>
          <a:xfrm>
            <a:off x="3286116" y="3286124"/>
            <a:ext cx="2428892" cy="1000132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IQ" sz="2800" b="1" dirty="0" smtClean="0"/>
              <a:t>الانشطة</a:t>
            </a:r>
            <a:endParaRPr lang="ar-IQ" sz="2800" b="1" dirty="0"/>
          </a:p>
        </p:txBody>
      </p:sp>
      <p:sp>
        <p:nvSpPr>
          <p:cNvPr id="7" name="Rectangle 6"/>
          <p:cNvSpPr/>
          <p:nvPr/>
        </p:nvSpPr>
        <p:spPr>
          <a:xfrm>
            <a:off x="5954402" y="5238320"/>
            <a:ext cx="1785950" cy="1143008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IQ" dirty="0" smtClean="0"/>
              <a:t>كيف ؟</a:t>
            </a:r>
          </a:p>
          <a:p>
            <a:pPr algn="ctr"/>
            <a:r>
              <a:rPr lang="ar-IQ" dirty="0" smtClean="0"/>
              <a:t>(مواصفات قياسية, اجراءات, اساليب)</a:t>
            </a:r>
            <a:endParaRPr lang="ar-IQ" dirty="0"/>
          </a:p>
        </p:txBody>
      </p:sp>
      <p:sp>
        <p:nvSpPr>
          <p:cNvPr id="9" name="Rectangle 8"/>
          <p:cNvSpPr/>
          <p:nvPr/>
        </p:nvSpPr>
        <p:spPr>
          <a:xfrm>
            <a:off x="107504" y="3140968"/>
            <a:ext cx="1828800" cy="1188720"/>
          </a:xfrm>
          <a:prstGeom prst="rect">
            <a:avLst/>
          </a:prstGeo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IQ" sz="2800" b="1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مدخل</a:t>
            </a:r>
            <a:endParaRPr lang="ar-IQ" sz="2800" b="1" dirty="0">
              <a:ln w="17780" cmpd="sng">
                <a:solidFill>
                  <a:schemeClr val="tx1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7286644" y="3214686"/>
            <a:ext cx="1500198" cy="928694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IQ" sz="2800" b="1" dirty="0" smtClean="0"/>
              <a:t>مخرج</a:t>
            </a:r>
            <a:endParaRPr lang="ar-IQ" sz="2800" b="1" dirty="0"/>
          </a:p>
        </p:txBody>
      </p:sp>
      <p:sp>
        <p:nvSpPr>
          <p:cNvPr id="11" name="Right Arrow 10"/>
          <p:cNvSpPr/>
          <p:nvPr/>
        </p:nvSpPr>
        <p:spPr>
          <a:xfrm>
            <a:off x="5786446" y="3500438"/>
            <a:ext cx="1233826" cy="500066"/>
          </a:xfrm>
          <a:prstGeom prst="rightArrow">
            <a:avLst/>
          </a:prstGeom>
          <a:solidFill>
            <a:srgbClr val="FFFF00"/>
          </a:solidFill>
          <a:ln>
            <a:solidFill>
              <a:schemeClr val="tx2"/>
            </a:solidFill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IQ"/>
          </a:p>
        </p:txBody>
      </p:sp>
      <p:sp>
        <p:nvSpPr>
          <p:cNvPr id="12" name="Right Arrow 11"/>
          <p:cNvSpPr/>
          <p:nvPr/>
        </p:nvSpPr>
        <p:spPr>
          <a:xfrm>
            <a:off x="2000232" y="3504998"/>
            <a:ext cx="1214446" cy="500066"/>
          </a:xfrm>
          <a:prstGeom prst="rightArrow">
            <a:avLst/>
          </a:prstGeom>
          <a:solidFill>
            <a:srgbClr val="FFFF00"/>
          </a:solidFill>
          <a:ln>
            <a:solidFill>
              <a:schemeClr val="bg1"/>
            </a:solidFill>
          </a:ln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IQ"/>
          </a:p>
        </p:txBody>
      </p:sp>
      <p:cxnSp>
        <p:nvCxnSpPr>
          <p:cNvPr id="15" name="Straight Arrow Connector 14"/>
          <p:cNvCxnSpPr/>
          <p:nvPr/>
        </p:nvCxnSpPr>
        <p:spPr>
          <a:xfrm>
            <a:off x="3188458" y="1844824"/>
            <a:ext cx="1312104" cy="1373852"/>
          </a:xfrm>
          <a:prstGeom prst="straightConnector1">
            <a:avLst/>
          </a:prstGeom>
          <a:ln>
            <a:solidFill>
              <a:srgbClr val="FFFF00"/>
            </a:solidFill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rot="5400000">
            <a:off x="4460566" y="1907074"/>
            <a:ext cx="1371600" cy="1280160"/>
          </a:xfrm>
          <a:prstGeom prst="straightConnector1">
            <a:avLst/>
          </a:prstGeom>
          <a:ln>
            <a:solidFill>
              <a:srgbClr val="FFFF00"/>
            </a:solidFill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 flipV="1">
            <a:off x="3203848" y="4304552"/>
            <a:ext cx="1296714" cy="1500712"/>
          </a:xfrm>
          <a:prstGeom prst="straightConnector1">
            <a:avLst/>
          </a:prstGeom>
          <a:ln>
            <a:solidFill>
              <a:srgbClr val="FFFF00"/>
            </a:solidFill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 flipH="1" flipV="1">
            <a:off x="4500562" y="4293096"/>
            <a:ext cx="1453840" cy="1523568"/>
          </a:xfrm>
          <a:prstGeom prst="straightConnector1">
            <a:avLst/>
          </a:prstGeom>
          <a:ln>
            <a:solidFill>
              <a:srgbClr val="FFFF00"/>
            </a:solidFill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7" name="Rectangle 16"/>
          <p:cNvSpPr/>
          <p:nvPr/>
        </p:nvSpPr>
        <p:spPr>
          <a:xfrm>
            <a:off x="5786446" y="1286283"/>
            <a:ext cx="1828800" cy="118872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IQ" dirty="0" smtClean="0"/>
              <a:t>بواسطة من ؟</a:t>
            </a:r>
          </a:p>
          <a:p>
            <a:pPr algn="ctr"/>
            <a:r>
              <a:rPr lang="ar-IQ" dirty="0" smtClean="0"/>
              <a:t>(الافراد, الكفاءات)</a:t>
            </a:r>
            <a:endParaRPr lang="ar-IQ" dirty="0"/>
          </a:p>
        </p:txBody>
      </p:sp>
      <p:sp>
        <p:nvSpPr>
          <p:cNvPr id="20" name="Rectangle 19"/>
          <p:cNvSpPr/>
          <p:nvPr/>
        </p:nvSpPr>
        <p:spPr>
          <a:xfrm>
            <a:off x="1375048" y="5192608"/>
            <a:ext cx="1828800" cy="118872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IQ" dirty="0" smtClean="0"/>
              <a:t>كم العدد؟</a:t>
            </a:r>
          </a:p>
          <a:p>
            <a:pPr algn="ctr"/>
            <a:r>
              <a:rPr lang="ar-IQ" dirty="0" smtClean="0"/>
              <a:t>(الاداء, المؤشرات, مؤشرات الاداء الرئيسية)</a:t>
            </a:r>
            <a:endParaRPr lang="ar-IQ" dirty="0"/>
          </a:p>
        </p:txBody>
      </p:sp>
      <p:sp>
        <p:nvSpPr>
          <p:cNvPr id="21" name="Rectangle 20"/>
          <p:cNvSpPr/>
          <p:nvPr/>
        </p:nvSpPr>
        <p:spPr>
          <a:xfrm>
            <a:off x="7135688" y="3143671"/>
            <a:ext cx="1828800" cy="1188720"/>
          </a:xfrm>
          <a:prstGeom prst="rect">
            <a:avLst/>
          </a:prstGeom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IQ" sz="2800" b="1" dirty="0" smtClean="0">
                <a:ln w="17780" cmpd="sng">
                  <a:solidFill>
                    <a:schemeClr val="tx1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مخرج</a:t>
            </a:r>
            <a:endParaRPr lang="ar-IQ" sz="2800" b="1" dirty="0">
              <a:ln w="17780" cmpd="sng">
                <a:solidFill>
                  <a:schemeClr val="tx1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1259632" y="1335507"/>
            <a:ext cx="1928826" cy="1143008"/>
          </a:xfrm>
          <a:prstGeom prst="rect">
            <a:avLst/>
          </a:prstGeom>
          <a:solidFill>
            <a:srgbClr val="FFFFCC"/>
          </a:solidFill>
        </p:spPr>
        <p:style>
          <a:lnRef idx="1">
            <a:schemeClr val="dk1"/>
          </a:lnRef>
          <a:fillRef idx="1003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IQ" sz="2000" b="1" dirty="0" smtClean="0">
                <a:solidFill>
                  <a:srgbClr val="FF0000"/>
                </a:solidFill>
              </a:rPr>
              <a:t>بماذا ؟ </a:t>
            </a:r>
          </a:p>
          <a:p>
            <a:pPr algn="ctr"/>
            <a:r>
              <a:rPr lang="ar-IQ" sz="2000" b="1" dirty="0" smtClean="0">
                <a:solidFill>
                  <a:srgbClr val="FF0000"/>
                </a:solidFill>
              </a:rPr>
              <a:t>(المعدات, التركيبات)</a:t>
            </a:r>
            <a:endParaRPr lang="ar-IQ" sz="2000" b="1" dirty="0">
              <a:solidFill>
                <a:srgbClr val="FF0000"/>
              </a:solidFill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5954402" y="5233059"/>
            <a:ext cx="1785950" cy="1143008"/>
          </a:xfrm>
          <a:prstGeom prst="rect">
            <a:avLst/>
          </a:prstGeom>
          <a:solidFill>
            <a:srgbClr val="FFFFCC"/>
          </a:solidFill>
        </p:spPr>
        <p:style>
          <a:lnRef idx="1">
            <a:schemeClr val="dk1"/>
          </a:lnRef>
          <a:fillRef idx="1003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IQ" sz="2000" b="1" dirty="0" smtClean="0">
                <a:solidFill>
                  <a:srgbClr val="FF0000"/>
                </a:solidFill>
              </a:rPr>
              <a:t>كيف ؟</a:t>
            </a:r>
          </a:p>
          <a:p>
            <a:pPr algn="ctr"/>
            <a:r>
              <a:rPr lang="ar-IQ" sz="2000" b="1" dirty="0" smtClean="0">
                <a:solidFill>
                  <a:srgbClr val="FF0000"/>
                </a:solidFill>
              </a:rPr>
              <a:t>(مواصفات قياسية, اجراءات, اساليب)</a:t>
            </a:r>
            <a:endParaRPr lang="ar-IQ" sz="2000" b="1" dirty="0">
              <a:solidFill>
                <a:srgbClr val="FF0000"/>
              </a:solidFill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5786446" y="1281022"/>
            <a:ext cx="1828800" cy="1188720"/>
          </a:xfrm>
          <a:prstGeom prst="rect">
            <a:avLst/>
          </a:prstGeom>
          <a:solidFill>
            <a:srgbClr val="FFFFCC"/>
          </a:solidFill>
        </p:spPr>
        <p:style>
          <a:lnRef idx="1">
            <a:schemeClr val="dk1"/>
          </a:lnRef>
          <a:fillRef idx="1003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IQ" sz="2000" b="1" dirty="0" smtClean="0">
                <a:solidFill>
                  <a:srgbClr val="FF0000"/>
                </a:solidFill>
              </a:rPr>
              <a:t>بواسطة من ؟</a:t>
            </a:r>
          </a:p>
          <a:p>
            <a:pPr algn="ctr"/>
            <a:r>
              <a:rPr lang="ar-IQ" sz="2000" b="1" dirty="0" smtClean="0">
                <a:solidFill>
                  <a:srgbClr val="FF0000"/>
                </a:solidFill>
              </a:rPr>
              <a:t>(الافراد, الكفاءات)</a:t>
            </a:r>
            <a:endParaRPr lang="ar-IQ" sz="2000" b="1" dirty="0">
              <a:solidFill>
                <a:srgbClr val="FF0000"/>
              </a:solidFill>
            </a:endParaRPr>
          </a:p>
        </p:txBody>
      </p:sp>
      <p:sp>
        <p:nvSpPr>
          <p:cNvPr id="31" name="Rectangle 30"/>
          <p:cNvSpPr/>
          <p:nvPr/>
        </p:nvSpPr>
        <p:spPr>
          <a:xfrm>
            <a:off x="1375048" y="5187347"/>
            <a:ext cx="1828800" cy="1188720"/>
          </a:xfrm>
          <a:prstGeom prst="rect">
            <a:avLst/>
          </a:prstGeom>
          <a:solidFill>
            <a:srgbClr val="FFFFCC"/>
          </a:solidFill>
        </p:spPr>
        <p:style>
          <a:lnRef idx="1">
            <a:schemeClr val="dk1"/>
          </a:lnRef>
          <a:fillRef idx="1003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IQ" sz="2000" b="1" dirty="0" smtClean="0">
                <a:solidFill>
                  <a:srgbClr val="FF0000"/>
                </a:solidFill>
              </a:rPr>
              <a:t>كم العدد؟</a:t>
            </a:r>
          </a:p>
          <a:p>
            <a:pPr algn="ctr"/>
            <a:r>
              <a:rPr lang="ar-IQ" sz="2000" b="1" dirty="0" smtClean="0">
                <a:solidFill>
                  <a:srgbClr val="FF0000"/>
                </a:solidFill>
              </a:rPr>
              <a:t>(الاداء, المؤشرات, مؤشرات الاداء الرئيسية)</a:t>
            </a:r>
            <a:endParaRPr lang="ar-IQ" sz="2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07904" y="116632"/>
            <a:ext cx="4845224" cy="1143000"/>
          </a:xfrm>
        </p:spPr>
        <p:txBody>
          <a:bodyPr>
            <a:normAutofit/>
          </a:bodyPr>
          <a:lstStyle/>
          <a:p>
            <a:pPr rtl="1"/>
            <a:r>
              <a:rPr lang="ar-IQ" sz="5400" b="1" u="sng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anpya" panose="02000500000000020004" pitchFamily="2" charset="-122"/>
                <a:ea typeface="Sanpya" panose="02000500000000020004" pitchFamily="2" charset="-122"/>
                <a:cs typeface="Andalus" pitchFamily="18" charset="-78"/>
              </a:rPr>
              <a:t>الهدف من الدورة</a:t>
            </a:r>
            <a:endParaRPr lang="ar-IQ" sz="5400" b="1" u="sng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anpya" panose="02000500000000020004" pitchFamily="2" charset="-122"/>
              <a:ea typeface="Sanpya" panose="02000500000000020004" pitchFamily="2" charset="-122"/>
              <a:cs typeface="Andalus" pitchFamily="18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196752"/>
            <a:ext cx="8712968" cy="5472608"/>
          </a:xfrm>
        </p:spPr>
        <p:txBody>
          <a:bodyPr>
            <a:noAutofit/>
          </a:bodyPr>
          <a:lstStyle/>
          <a:p>
            <a:pPr marL="514350" indent="-514350" algn="justLow" rtl="1">
              <a:buAutoNum type="arabicPeriod"/>
            </a:pPr>
            <a:r>
              <a:rPr lang="ar-IQ" sz="2800" b="1" dirty="0" smtClean="0">
                <a:solidFill>
                  <a:schemeClr val="tx2">
                    <a:lumMod val="95000"/>
                  </a:schemeClr>
                </a:solidFill>
                <a:latin typeface="+mj-lt"/>
                <a:cs typeface="+mj-cs"/>
              </a:rPr>
              <a:t>التعرف على مبادئ ومفاهيم التدقيق.</a:t>
            </a:r>
          </a:p>
          <a:p>
            <a:pPr marL="514350" indent="-514350" algn="justLow" rtl="1">
              <a:buAutoNum type="arabicPeriod"/>
            </a:pPr>
            <a:r>
              <a:rPr lang="ar-IQ" sz="2800" b="1" dirty="0" smtClean="0">
                <a:solidFill>
                  <a:schemeClr val="tx2">
                    <a:lumMod val="95000"/>
                  </a:schemeClr>
                </a:solidFill>
                <a:latin typeface="+mj-lt"/>
                <a:cs typeface="+mj-cs"/>
              </a:rPr>
              <a:t>التعرف على المواصفة الدولية </a:t>
            </a:r>
            <a:r>
              <a:rPr lang="en-US" sz="2800" b="1" dirty="0" smtClean="0">
                <a:solidFill>
                  <a:schemeClr val="tx2">
                    <a:lumMod val="95000"/>
                  </a:schemeClr>
                </a:solidFill>
                <a:latin typeface="+mj-lt"/>
                <a:cs typeface="+mj-cs"/>
              </a:rPr>
              <a:t>ISO 9001:2008</a:t>
            </a:r>
            <a:endParaRPr lang="en-US" sz="2800" b="1" dirty="0">
              <a:solidFill>
                <a:schemeClr val="tx2">
                  <a:lumMod val="95000"/>
                </a:schemeClr>
              </a:solidFill>
              <a:latin typeface="+mj-lt"/>
              <a:cs typeface="+mj-cs"/>
            </a:endParaRPr>
          </a:p>
          <a:p>
            <a:pPr marL="514350" indent="-514350" algn="justLow" rtl="1">
              <a:buAutoNum type="arabicPeriod"/>
            </a:pPr>
            <a:r>
              <a:rPr lang="ar-IQ" sz="2800" b="1" dirty="0" smtClean="0">
                <a:solidFill>
                  <a:schemeClr val="tx2">
                    <a:lumMod val="95000"/>
                  </a:schemeClr>
                </a:solidFill>
                <a:latin typeface="+mj-lt"/>
                <a:cs typeface="+mj-cs"/>
              </a:rPr>
              <a:t>التعرف على نظام ادارة الجودة, مشتملا على وظيفة ومسؤوليات المدقق بما يتوافق مع المواصفة القياسية الدولية ايزو </a:t>
            </a:r>
            <a:r>
              <a:rPr lang="en-US" sz="2800" b="1" dirty="0" smtClean="0">
                <a:solidFill>
                  <a:schemeClr val="tx2">
                    <a:lumMod val="95000"/>
                  </a:schemeClr>
                </a:solidFill>
                <a:latin typeface="+mj-lt"/>
                <a:cs typeface="+mj-cs"/>
              </a:rPr>
              <a:t>19011:2011 </a:t>
            </a:r>
          </a:p>
          <a:p>
            <a:pPr marL="514350" indent="-514350" algn="justLow" rtl="1">
              <a:buFont typeface="+mj-lt"/>
              <a:buAutoNum type="arabicPeriod"/>
            </a:pPr>
            <a:r>
              <a:rPr lang="ar-IQ" sz="2800" b="1" dirty="0" smtClean="0">
                <a:solidFill>
                  <a:schemeClr val="tx2">
                    <a:lumMod val="95000"/>
                  </a:schemeClr>
                </a:solidFill>
                <a:latin typeface="+mj-lt"/>
                <a:cs typeface="+mj-cs"/>
              </a:rPr>
              <a:t>القدرة على التخطيط والقيام بالتدقيق على وفق نظام ادارة الجودة.</a:t>
            </a:r>
          </a:p>
          <a:p>
            <a:pPr marL="514350" indent="-514350" algn="justLow" rtl="1">
              <a:buFont typeface="+mj-lt"/>
              <a:buAutoNum type="arabicPeriod"/>
            </a:pPr>
            <a:r>
              <a:rPr lang="ar-IQ" sz="2800" b="1" dirty="0" smtClean="0">
                <a:solidFill>
                  <a:schemeClr val="tx2">
                    <a:lumMod val="95000"/>
                  </a:schemeClr>
                </a:solidFill>
                <a:latin typeface="+mj-lt"/>
                <a:cs typeface="+mj-cs"/>
              </a:rPr>
              <a:t>القدرة على تجهيز وتقديم تقرير التدقيق والمتابعة على نتائج التدقيق.</a:t>
            </a:r>
          </a:p>
          <a:p>
            <a:pPr marL="514350" indent="-514350" algn="justLow" rtl="1">
              <a:buFont typeface="+mj-lt"/>
              <a:buAutoNum type="arabicPeriod"/>
            </a:pPr>
            <a:r>
              <a:rPr lang="ar-IQ" sz="2800" b="1" dirty="0" smtClean="0">
                <a:solidFill>
                  <a:schemeClr val="tx2">
                    <a:lumMod val="95000"/>
                  </a:schemeClr>
                </a:solidFill>
                <a:latin typeface="+mj-lt"/>
                <a:cs typeface="+mj-cs"/>
              </a:rPr>
              <a:t>للايفاء بمتطلبات تدريب نظام الجودة للتدقيق بما يتوافق مع معايير اركا.</a:t>
            </a:r>
            <a:endParaRPr lang="en-US" sz="2800" b="1" dirty="0">
              <a:solidFill>
                <a:schemeClr val="tx2">
                  <a:lumMod val="95000"/>
                </a:schemeClr>
              </a:solidFill>
              <a:latin typeface="+mj-lt"/>
              <a:cs typeface="+mj-cs"/>
            </a:endParaRPr>
          </a:p>
          <a:p>
            <a:pPr marL="0" indent="0" algn="justLow" rtl="1">
              <a:buNone/>
            </a:pPr>
            <a:r>
              <a:rPr lang="en-US" sz="2800" b="1" dirty="0"/>
              <a:t>The </a:t>
            </a:r>
            <a:r>
              <a:rPr lang="en-US" sz="2800" b="1" i="1" dirty="0">
                <a:solidFill>
                  <a:srgbClr val="FF0000"/>
                </a:solidFill>
              </a:rPr>
              <a:t>I</a:t>
            </a:r>
            <a:r>
              <a:rPr lang="en-US" sz="2800" b="1" i="1" dirty="0"/>
              <a:t>nternational </a:t>
            </a:r>
            <a:r>
              <a:rPr lang="en-US" sz="2800" b="1" i="1" dirty="0">
                <a:solidFill>
                  <a:srgbClr val="FF0000"/>
                </a:solidFill>
              </a:rPr>
              <a:t>R</a:t>
            </a:r>
            <a:r>
              <a:rPr lang="en-US" sz="2800" b="1" i="1" dirty="0"/>
              <a:t>egister of </a:t>
            </a:r>
            <a:r>
              <a:rPr lang="en-US" sz="2800" b="1" i="1" dirty="0">
                <a:solidFill>
                  <a:srgbClr val="FF0000"/>
                </a:solidFill>
              </a:rPr>
              <a:t>C</a:t>
            </a:r>
            <a:r>
              <a:rPr lang="en-US" sz="2800" b="1" i="1" dirty="0"/>
              <a:t>ertificated </a:t>
            </a:r>
            <a:r>
              <a:rPr lang="en-US" sz="2800" b="1" i="1" dirty="0">
                <a:solidFill>
                  <a:srgbClr val="FF0000"/>
                </a:solidFill>
              </a:rPr>
              <a:t>A</a:t>
            </a:r>
            <a:r>
              <a:rPr lang="en-US" sz="2800" b="1" i="1" dirty="0"/>
              <a:t>uditors</a:t>
            </a:r>
            <a:r>
              <a:rPr lang="en-US" sz="2800" b="1" dirty="0"/>
              <a:t> (</a:t>
            </a:r>
            <a:r>
              <a:rPr lang="en-US" sz="2800" b="1" i="1" dirty="0">
                <a:solidFill>
                  <a:srgbClr val="FF0000"/>
                </a:solidFill>
              </a:rPr>
              <a:t>IRCA</a:t>
            </a:r>
            <a:r>
              <a:rPr lang="en-US" sz="2800" b="1" dirty="0"/>
              <a:t>)</a:t>
            </a:r>
            <a:endParaRPr lang="ar-IQ" sz="2800" b="1" dirty="0">
              <a:solidFill>
                <a:schemeClr val="tx2">
                  <a:lumMod val="95000"/>
                </a:schemeClr>
              </a:solidFill>
              <a:latin typeface="+mj-lt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259632"/>
          </a:xfrm>
          <a:solidFill>
            <a:srgbClr val="FFC000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>
            <a:normAutofit/>
          </a:bodyPr>
          <a:lstStyle/>
          <a:p>
            <a:pPr marL="0" indent="0" algn="ctr" rtl="1"/>
            <a:r>
              <a:rPr lang="ar-IQ" sz="4000" b="1" dirty="0">
                <a:solidFill>
                  <a:schemeClr val="bg1"/>
                </a:solidFill>
              </a:rPr>
              <a:t>ماهي فوائد تطبيق نظام ادارة الجودة </a:t>
            </a:r>
            <a:r>
              <a:rPr lang="en-US" sz="4000" b="1" dirty="0">
                <a:solidFill>
                  <a:schemeClr val="bg1"/>
                </a:solidFill>
              </a:rPr>
              <a:t>QMS ISO </a:t>
            </a:r>
            <a:r>
              <a:rPr lang="en-US" sz="4000" b="1" dirty="0" smtClean="0">
                <a:solidFill>
                  <a:schemeClr val="bg1"/>
                </a:solidFill>
              </a:rPr>
              <a:t>9001:2008</a:t>
            </a:r>
            <a:endParaRPr lang="en-US" sz="4000" b="1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600200"/>
            <a:ext cx="8640960" cy="4565104"/>
          </a:xfrm>
        </p:spPr>
        <p:txBody>
          <a:bodyPr/>
          <a:lstStyle/>
          <a:p>
            <a:pPr marL="0" indent="0" algn="r" rtl="1">
              <a:buClr>
                <a:srgbClr val="FFC000"/>
              </a:buClr>
              <a:buSzPct val="108000"/>
              <a:buNone/>
            </a:pPr>
            <a:r>
              <a:rPr lang="ar-IQ" sz="3200" b="1" dirty="0" smtClean="0"/>
              <a:t>فوائد </a:t>
            </a:r>
            <a:r>
              <a:rPr lang="ar-IQ" sz="3200" b="1" dirty="0"/>
              <a:t>على مستوى المنشآة </a:t>
            </a:r>
            <a:r>
              <a:rPr lang="ar-IQ" sz="3200" b="1" dirty="0" smtClean="0"/>
              <a:t>:</a:t>
            </a:r>
            <a:endParaRPr lang="en-US" sz="3200" b="1" dirty="0" smtClean="0"/>
          </a:p>
          <a:p>
            <a:pPr algn="r" rtl="1">
              <a:buClr>
                <a:srgbClr val="FFC000"/>
              </a:buClr>
              <a:buSzPct val="108000"/>
              <a:buFont typeface="Wingdings" pitchFamily="2" charset="2"/>
              <a:buChar char="v"/>
            </a:pPr>
            <a:r>
              <a:rPr lang="ar-IQ" sz="2800" b="1" dirty="0" smtClean="0"/>
              <a:t>تقليل </a:t>
            </a:r>
            <a:r>
              <a:rPr lang="ar-IQ" sz="2800" b="1" dirty="0"/>
              <a:t>الهدر في </a:t>
            </a:r>
            <a:r>
              <a:rPr lang="ar-IQ" sz="2800" b="1" dirty="0" smtClean="0"/>
              <a:t>الاموال.</a:t>
            </a:r>
          </a:p>
          <a:p>
            <a:pPr algn="r" rtl="1">
              <a:buClr>
                <a:srgbClr val="FFC000"/>
              </a:buClr>
              <a:buSzPct val="108000"/>
              <a:buFont typeface="Wingdings" pitchFamily="2" charset="2"/>
              <a:buChar char="v"/>
            </a:pPr>
            <a:r>
              <a:rPr lang="ar-IQ" sz="2800" b="1" dirty="0" smtClean="0"/>
              <a:t>تقليل الوقت,وزيادة الانتاجية </a:t>
            </a:r>
            <a:r>
              <a:rPr lang="ar-IQ" sz="2800" b="1" dirty="0"/>
              <a:t>مما يؤدي الى زيادة الربحية.</a:t>
            </a:r>
          </a:p>
          <a:p>
            <a:pPr marL="515938" indent="-515938" algn="r" rtl="1">
              <a:buClr>
                <a:srgbClr val="FFC000"/>
              </a:buClr>
              <a:buSzPct val="108000"/>
              <a:buFont typeface="Wingdings" pitchFamily="2" charset="2"/>
              <a:buChar char="v"/>
            </a:pPr>
            <a:r>
              <a:rPr lang="ar-IQ" sz="2800" b="1" dirty="0"/>
              <a:t>السمعة وزيادة ثقة الموردين والإنفتاح على </a:t>
            </a:r>
            <a:r>
              <a:rPr lang="ar-IQ" sz="2800" b="1" dirty="0" smtClean="0"/>
              <a:t>العالم.</a:t>
            </a:r>
            <a:endParaRPr lang="ar-IQ" sz="2800" b="1" dirty="0"/>
          </a:p>
          <a:p>
            <a:pPr marL="515938" indent="-515938" algn="r" rtl="1">
              <a:buClr>
                <a:srgbClr val="FFC000"/>
              </a:buClr>
              <a:buSzPct val="108000"/>
              <a:buFont typeface="Wingdings" pitchFamily="2" charset="2"/>
              <a:buChar char="v"/>
            </a:pPr>
            <a:r>
              <a:rPr lang="ar-IQ" sz="2800" b="1" dirty="0"/>
              <a:t>الحفاظ وزيادة </a:t>
            </a:r>
            <a:r>
              <a:rPr lang="ar-IQ" sz="2800" b="1" dirty="0" smtClean="0"/>
              <a:t>عدد </a:t>
            </a:r>
            <a:r>
              <a:rPr lang="ar-IQ" sz="2800" b="1" dirty="0"/>
              <a:t>العملاء وكسب رضاهم .</a:t>
            </a:r>
          </a:p>
          <a:p>
            <a:pPr marL="515938" indent="-515938" algn="r" rtl="1">
              <a:buClr>
                <a:srgbClr val="FFC000"/>
              </a:buClr>
              <a:buSzPct val="108000"/>
              <a:buFont typeface="Wingdings" pitchFamily="2" charset="2"/>
              <a:buChar char="v"/>
            </a:pPr>
            <a:r>
              <a:rPr lang="ar-IQ" sz="2800" b="1" dirty="0"/>
              <a:t>انشاء وضبط الوثائق والاجراءات والعمليات .</a:t>
            </a:r>
          </a:p>
          <a:p>
            <a:pPr marL="515938" indent="-515938" algn="r" rtl="1">
              <a:buClr>
                <a:srgbClr val="FFC000"/>
              </a:buClr>
              <a:buSzPct val="108000"/>
              <a:buFont typeface="Wingdings" pitchFamily="2" charset="2"/>
              <a:buChar char="v"/>
            </a:pPr>
            <a:r>
              <a:rPr lang="ar-IQ" sz="2800" b="1" dirty="0"/>
              <a:t>التحسين والتطوير المستمر </a:t>
            </a:r>
            <a:r>
              <a:rPr lang="ar-IQ" sz="2800" b="1" dirty="0" smtClean="0"/>
              <a:t>.</a:t>
            </a:r>
            <a:endParaRPr lang="ar-IQ" sz="2800" b="1" dirty="0"/>
          </a:p>
        </p:txBody>
      </p:sp>
    </p:spTree>
    <p:extLst>
      <p:ext uri="{BB962C8B-B14F-4D97-AF65-F5344CB8AC3E}">
        <p14:creationId xmlns:p14="http://schemas.microsoft.com/office/powerpoint/2010/main" val="905845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0" y="-27384"/>
            <a:ext cx="9180512" cy="1293028"/>
          </a:xfrm>
          <a:ln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marL="0" indent="0" algn="ctr" rtl="1"/>
            <a:r>
              <a:rPr lang="ar-IQ" sz="4000" b="1" dirty="0">
                <a:solidFill>
                  <a:schemeClr val="bg1"/>
                </a:solidFill>
              </a:rPr>
              <a:t>ماهي فوائد تطبيق نظام ادارة الجودة </a:t>
            </a:r>
            <a:r>
              <a:rPr lang="en-US" sz="4000" b="1" dirty="0">
                <a:solidFill>
                  <a:schemeClr val="bg1"/>
                </a:solidFill>
              </a:rPr>
              <a:t>QMS ISO </a:t>
            </a:r>
            <a:r>
              <a:rPr lang="en-US" sz="4000" b="1" dirty="0" smtClean="0">
                <a:solidFill>
                  <a:schemeClr val="bg1"/>
                </a:solidFill>
              </a:rPr>
              <a:t>9001:2008</a:t>
            </a:r>
            <a:endParaRPr lang="en-US" sz="4000" b="1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628800"/>
            <a:ext cx="8784976" cy="4536504"/>
          </a:xfrm>
        </p:spPr>
        <p:txBody>
          <a:bodyPr/>
          <a:lstStyle/>
          <a:p>
            <a:pPr marL="0" indent="0" algn="r" rtl="1">
              <a:buClr>
                <a:srgbClr val="FFC000"/>
              </a:buClr>
              <a:buSzPct val="109000"/>
              <a:buNone/>
            </a:pPr>
            <a:r>
              <a:rPr lang="ar-IQ" sz="3200" b="1" dirty="0" smtClean="0"/>
              <a:t>فوائد </a:t>
            </a:r>
            <a:r>
              <a:rPr lang="ar-IQ" sz="3200" b="1" dirty="0"/>
              <a:t>على مستوى الأفراد منها</a:t>
            </a:r>
            <a:r>
              <a:rPr lang="ar-IQ" sz="3200" b="1" dirty="0" smtClean="0"/>
              <a:t>:</a:t>
            </a:r>
            <a:endParaRPr lang="ar-IQ" sz="2800" b="1" dirty="0"/>
          </a:p>
          <a:p>
            <a:pPr marL="515938" indent="-515938" algn="r" rtl="1">
              <a:buClr>
                <a:srgbClr val="FFC000"/>
              </a:buClr>
              <a:buSzPct val="109000"/>
              <a:buFont typeface="Wingdings" pitchFamily="2" charset="2"/>
              <a:buChar char="v"/>
            </a:pPr>
            <a:r>
              <a:rPr lang="ar-IQ" sz="2800" b="1" dirty="0"/>
              <a:t>تفهم واضح لمتطلبات وصلاحيات الأعمال التي يقومون بها.</a:t>
            </a:r>
          </a:p>
          <a:p>
            <a:pPr marL="515938" indent="-515938" algn="r" rtl="1">
              <a:buClr>
                <a:srgbClr val="FFC000"/>
              </a:buClr>
              <a:buSzPct val="109000"/>
              <a:buFont typeface="Wingdings" pitchFamily="2" charset="2"/>
              <a:buChar char="v"/>
            </a:pPr>
            <a:r>
              <a:rPr lang="ar-IQ" sz="2800" b="1" dirty="0"/>
              <a:t>وجود تعليمات عمل مكتوبة تساعد في </a:t>
            </a:r>
            <a:r>
              <a:rPr lang="ar-IQ" sz="2800" b="1" dirty="0" smtClean="0"/>
              <a:t>تسهيل </a:t>
            </a:r>
            <a:r>
              <a:rPr lang="ar-IQ" sz="2800" b="1" dirty="0"/>
              <a:t>انجاز </a:t>
            </a:r>
            <a:r>
              <a:rPr lang="ar-IQ" sz="2800" b="1" dirty="0" smtClean="0"/>
              <a:t>الاعمال.</a:t>
            </a:r>
            <a:endParaRPr lang="ar-IQ" sz="2800" b="1" dirty="0"/>
          </a:p>
          <a:p>
            <a:pPr marL="515938" indent="-515938" algn="r" rtl="1">
              <a:buClr>
                <a:srgbClr val="FFC000"/>
              </a:buClr>
              <a:buSzPct val="109000"/>
              <a:buFont typeface="Wingdings" pitchFamily="2" charset="2"/>
              <a:buChar char="v"/>
            </a:pPr>
            <a:r>
              <a:rPr lang="ar-IQ" sz="2800" b="1" dirty="0"/>
              <a:t>تفعيل الرقابة والتدقيق وتحقيق الاستفادة المثلى من الاوقات .</a:t>
            </a:r>
          </a:p>
          <a:p>
            <a:pPr marL="515938" indent="-515938" algn="r" rtl="1">
              <a:buClr>
                <a:srgbClr val="FFC000"/>
              </a:buClr>
              <a:buSzPct val="109000"/>
              <a:buFont typeface="Wingdings" pitchFamily="2" charset="2"/>
              <a:buChar char="v"/>
            </a:pPr>
            <a:r>
              <a:rPr lang="ar-IQ" sz="2800" b="1" dirty="0"/>
              <a:t>زيادة الوعي والتدريب والتطوير المستمر .</a:t>
            </a:r>
          </a:p>
          <a:p>
            <a:pPr marL="515938" indent="-515938" algn="r" rtl="1">
              <a:buClr>
                <a:srgbClr val="FFC000"/>
              </a:buClr>
              <a:buSzPct val="109000"/>
              <a:buFont typeface="Wingdings" pitchFamily="2" charset="2"/>
              <a:buChar char="v"/>
            </a:pPr>
            <a:r>
              <a:rPr lang="ar-IQ" sz="2800" b="1" dirty="0"/>
              <a:t>إنشاء وتطبيق تعليمات العمل وتوثيق الخبرات الموجودة .</a:t>
            </a:r>
          </a:p>
          <a:p>
            <a:pPr algn="r" rtl="1"/>
            <a:endParaRPr lang="en-US" b="1" dirty="0"/>
          </a:p>
          <a:p>
            <a:pPr algn="r" rtl="1"/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912650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1600200"/>
            <a:ext cx="5868144" cy="4349080"/>
          </a:xfrm>
        </p:spPr>
        <p:txBody>
          <a:bodyPr/>
          <a:lstStyle/>
          <a:p>
            <a:pPr marL="738188" indent="-738188" algn="r" rtl="1">
              <a:buNone/>
              <a:tabLst>
                <a:tab pos="685800" algn="l"/>
                <a:tab pos="971550" algn="l"/>
                <a:tab pos="1428750" algn="l"/>
              </a:tabLst>
            </a:pPr>
            <a:r>
              <a:rPr lang="ar-IQ" b="1" dirty="0"/>
              <a:t/>
            </a:r>
            <a:br>
              <a:rPr lang="ar-IQ" b="1" dirty="0"/>
            </a:br>
            <a:r>
              <a:rPr lang="ar-IQ" sz="2800" b="1" dirty="0" smtClean="0"/>
              <a:t>1-</a:t>
            </a:r>
            <a:r>
              <a:rPr lang="en-US" sz="2800" b="1" dirty="0" smtClean="0"/>
              <a:t> </a:t>
            </a:r>
            <a:r>
              <a:rPr lang="ar-IQ" sz="2800" b="1" dirty="0" smtClean="0"/>
              <a:t>المجال. </a:t>
            </a:r>
            <a:r>
              <a:rPr lang="ar-IQ" sz="2800" b="1" dirty="0"/>
              <a:t/>
            </a:r>
            <a:br>
              <a:rPr lang="ar-IQ" sz="2800" b="1" dirty="0"/>
            </a:br>
            <a:r>
              <a:rPr lang="ar-IQ" sz="2800" b="1" dirty="0" smtClean="0"/>
              <a:t>2-</a:t>
            </a:r>
            <a:r>
              <a:rPr lang="en-US" sz="2800" b="1" dirty="0" smtClean="0"/>
              <a:t> </a:t>
            </a:r>
            <a:r>
              <a:rPr lang="ar-IQ" sz="2800" b="1" dirty="0" smtClean="0"/>
              <a:t>المراجع.</a:t>
            </a:r>
            <a:r>
              <a:rPr lang="ar-IQ" sz="2800" b="1" dirty="0"/>
              <a:t/>
            </a:r>
            <a:br>
              <a:rPr lang="ar-IQ" sz="2800" b="1" dirty="0"/>
            </a:br>
            <a:r>
              <a:rPr lang="ar-IQ" sz="2800" b="1" dirty="0" smtClean="0"/>
              <a:t>3-</a:t>
            </a:r>
            <a:r>
              <a:rPr lang="en-US" sz="2800" b="1" dirty="0" smtClean="0"/>
              <a:t> </a:t>
            </a:r>
            <a:r>
              <a:rPr lang="ar-IQ" sz="2800" b="1" dirty="0" smtClean="0"/>
              <a:t>المصطلحات والتعاريف.</a:t>
            </a:r>
            <a:r>
              <a:rPr lang="ar-IQ" sz="2800" b="1" dirty="0"/>
              <a:t/>
            </a:r>
            <a:br>
              <a:rPr lang="ar-IQ" sz="2800" b="1" dirty="0"/>
            </a:br>
            <a:r>
              <a:rPr lang="ar-IQ" sz="2800" b="1" dirty="0" smtClean="0"/>
              <a:t>4-</a:t>
            </a:r>
            <a:r>
              <a:rPr lang="en-US" sz="2800" b="1" dirty="0" smtClean="0"/>
              <a:t> </a:t>
            </a:r>
            <a:r>
              <a:rPr lang="ar-IQ" sz="2800" b="1" dirty="0" smtClean="0"/>
              <a:t>نظام </a:t>
            </a:r>
            <a:r>
              <a:rPr lang="ar-IQ" sz="2800" b="1" dirty="0"/>
              <a:t>ادارة </a:t>
            </a:r>
            <a:r>
              <a:rPr lang="ar-IQ" sz="2800" b="1" dirty="0" smtClean="0"/>
              <a:t>الجودة.</a:t>
            </a:r>
            <a:r>
              <a:rPr lang="ar-IQ" sz="2800" b="1" dirty="0"/>
              <a:t/>
            </a:r>
            <a:br>
              <a:rPr lang="ar-IQ" sz="2800" b="1" dirty="0"/>
            </a:br>
            <a:r>
              <a:rPr lang="ar-IQ" sz="2800" b="1" dirty="0" smtClean="0"/>
              <a:t>5-</a:t>
            </a:r>
            <a:r>
              <a:rPr lang="en-US" sz="2800" b="1" dirty="0" smtClean="0"/>
              <a:t> </a:t>
            </a:r>
            <a:r>
              <a:rPr lang="ar-IQ" sz="2800" b="1" dirty="0" smtClean="0"/>
              <a:t>المسؤوليات </a:t>
            </a:r>
            <a:r>
              <a:rPr lang="ar-IQ" sz="2800" b="1" dirty="0"/>
              <a:t>والصلاحيات </a:t>
            </a:r>
            <a:r>
              <a:rPr lang="ar-IQ" sz="2800" b="1" dirty="0" smtClean="0"/>
              <a:t>والاتصال.</a:t>
            </a:r>
            <a:r>
              <a:rPr lang="ar-IQ" sz="2800" b="1" dirty="0"/>
              <a:t/>
            </a:r>
            <a:br>
              <a:rPr lang="ar-IQ" sz="2800" b="1" dirty="0"/>
            </a:br>
            <a:r>
              <a:rPr lang="ar-IQ" sz="2800" b="1" dirty="0" smtClean="0"/>
              <a:t>6-</a:t>
            </a:r>
            <a:r>
              <a:rPr lang="en-US" sz="2800" b="1" dirty="0" smtClean="0"/>
              <a:t> </a:t>
            </a:r>
            <a:r>
              <a:rPr lang="ar-IQ" sz="2800" b="1" dirty="0" smtClean="0"/>
              <a:t>ادارة الموارد.</a:t>
            </a:r>
            <a:r>
              <a:rPr lang="ar-IQ" sz="2800" b="1" dirty="0"/>
              <a:t/>
            </a:r>
            <a:br>
              <a:rPr lang="ar-IQ" sz="2800" b="1" dirty="0"/>
            </a:br>
            <a:r>
              <a:rPr lang="ar-IQ" sz="2800" b="1" dirty="0" smtClean="0"/>
              <a:t>7-</a:t>
            </a:r>
            <a:r>
              <a:rPr lang="en-US" sz="2800" b="1" dirty="0" smtClean="0"/>
              <a:t> </a:t>
            </a:r>
            <a:r>
              <a:rPr lang="ar-IQ" sz="2800" b="1" dirty="0" smtClean="0"/>
              <a:t>تحقيق المنتج.</a:t>
            </a:r>
            <a:r>
              <a:rPr lang="ar-IQ" sz="2800" b="1" dirty="0"/>
              <a:t/>
            </a:r>
            <a:br>
              <a:rPr lang="ar-IQ" sz="2800" b="1" dirty="0"/>
            </a:br>
            <a:r>
              <a:rPr lang="ar-IQ" sz="2800" b="1" dirty="0" smtClean="0"/>
              <a:t>8-</a:t>
            </a:r>
            <a:r>
              <a:rPr lang="en-US" sz="2800" b="1" dirty="0" smtClean="0"/>
              <a:t> </a:t>
            </a:r>
            <a:r>
              <a:rPr lang="ar-IQ" sz="2800" b="1" dirty="0" smtClean="0"/>
              <a:t>القياس </a:t>
            </a:r>
            <a:r>
              <a:rPr lang="ar-IQ" sz="2800" b="1" dirty="0"/>
              <a:t>والتحليل </a:t>
            </a:r>
            <a:r>
              <a:rPr lang="ar-IQ" sz="2800" b="1" dirty="0" smtClean="0"/>
              <a:t>والتحسين.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2051720" y="764704"/>
            <a:ext cx="7095703" cy="646331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</a:bodyPr>
          <a:lstStyle/>
          <a:p>
            <a:pPr marL="738188" indent="-738188" algn="ctr">
              <a:tabLst>
                <a:tab pos="685800" algn="l"/>
                <a:tab pos="971550" algn="l"/>
                <a:tab pos="1428750" algn="l"/>
              </a:tabLst>
            </a:pPr>
            <a:r>
              <a:rPr lang="ar-IQ" sz="36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تنقسم بنود المواصفة الى 8 أقسام رئيسية </a:t>
            </a:r>
            <a:endParaRPr lang="en-US" sz="3600" b="1" dirty="0">
              <a:ln>
                <a:solidFill>
                  <a:schemeClr val="tx1"/>
                </a:solidFill>
              </a:ln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2836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504" y="44624"/>
            <a:ext cx="8867328" cy="792088"/>
          </a:xfr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rtl="1"/>
            <a:r>
              <a:rPr lang="ar-IQ" dirty="0" smtClean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</a:rPr>
              <a:t>بنود المواصفة القياسية الدولية ايزو </a:t>
            </a:r>
            <a:r>
              <a:rPr lang="en-US" dirty="0" smtClean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</a:rPr>
              <a:t>9001:2008</a:t>
            </a:r>
            <a:endParaRPr lang="ar-IQ" dirty="0">
              <a:ln>
                <a:solidFill>
                  <a:srgbClr val="FF0000"/>
                </a:solidFill>
              </a:ln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504" y="908720"/>
            <a:ext cx="8928992" cy="5760640"/>
          </a:xfrm>
        </p:spPr>
        <p:txBody>
          <a:bodyPr>
            <a:normAutofit fontScale="85000" lnSpcReduction="20000"/>
          </a:bodyPr>
          <a:lstStyle/>
          <a:p>
            <a:pPr algn="r" rtl="1">
              <a:buNone/>
            </a:pPr>
            <a:r>
              <a:rPr lang="ar-IQ" sz="3500" u="sng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بند رقم </a:t>
            </a:r>
            <a:r>
              <a:rPr lang="en-US" sz="3500" u="sng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6.</a:t>
            </a:r>
            <a:r>
              <a:rPr lang="ar-IQ" sz="3500" u="sng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ar-IQ" sz="35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(</a:t>
            </a:r>
            <a:r>
              <a:rPr lang="en-US" sz="35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4</a:t>
            </a:r>
            <a:r>
              <a:rPr lang="ar-IQ" sz="35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بنود ثانوية)</a:t>
            </a:r>
          </a:p>
          <a:p>
            <a:pPr algn="r" rtl="1">
              <a:buNone/>
            </a:pPr>
            <a:endParaRPr lang="ar-IQ" sz="800" dirty="0" smtClean="0"/>
          </a:p>
          <a:p>
            <a:pPr marL="914400" indent="-574675" algn="r" rtl="1">
              <a:buFont typeface="Wingdings" pitchFamily="2" charset="2"/>
              <a:buChar char="ü"/>
            </a:pPr>
            <a:r>
              <a:rPr lang="ar-IQ" sz="3000" b="1" dirty="0" smtClean="0">
                <a:solidFill>
                  <a:srgbClr val="FFFF00"/>
                </a:solidFill>
              </a:rPr>
              <a:t>توفير الموارد     </a:t>
            </a:r>
            <a:r>
              <a:rPr lang="en-US" sz="3000" b="1" dirty="0" smtClean="0">
                <a:solidFill>
                  <a:srgbClr val="FFFF00"/>
                </a:solidFill>
              </a:rPr>
              <a:t> </a:t>
            </a:r>
            <a:r>
              <a:rPr lang="ar-IQ" sz="3000" b="1" dirty="0" smtClean="0">
                <a:solidFill>
                  <a:srgbClr val="FFFF00"/>
                </a:solidFill>
              </a:rPr>
              <a:t> (</a:t>
            </a:r>
            <a:r>
              <a:rPr lang="en-US" sz="3000" b="1" dirty="0" smtClean="0">
                <a:solidFill>
                  <a:srgbClr val="FFFF00"/>
                </a:solidFill>
              </a:rPr>
              <a:t>6.1</a:t>
            </a:r>
            <a:r>
              <a:rPr lang="ar-IQ" sz="3000" b="1" dirty="0" smtClean="0">
                <a:solidFill>
                  <a:srgbClr val="FFFF00"/>
                </a:solidFill>
              </a:rPr>
              <a:t>)</a:t>
            </a:r>
          </a:p>
          <a:p>
            <a:pPr marL="914400" indent="-574675" algn="r" rtl="1">
              <a:buFont typeface="Wingdings" pitchFamily="2" charset="2"/>
              <a:buChar char="ü"/>
            </a:pPr>
            <a:r>
              <a:rPr lang="ar-IQ" sz="3000" b="1" dirty="0" smtClean="0">
                <a:solidFill>
                  <a:srgbClr val="FFFF00"/>
                </a:solidFill>
              </a:rPr>
              <a:t>الموارد البشرية   </a:t>
            </a:r>
            <a:r>
              <a:rPr lang="en-US" sz="3000" b="1" dirty="0" smtClean="0">
                <a:solidFill>
                  <a:srgbClr val="FFFF00"/>
                </a:solidFill>
              </a:rPr>
              <a:t> </a:t>
            </a:r>
            <a:r>
              <a:rPr lang="ar-IQ" sz="3000" b="1" dirty="0" smtClean="0">
                <a:solidFill>
                  <a:srgbClr val="FFFF00"/>
                </a:solidFill>
              </a:rPr>
              <a:t>(</a:t>
            </a:r>
            <a:r>
              <a:rPr lang="en-US" sz="3000" b="1" dirty="0" smtClean="0">
                <a:solidFill>
                  <a:srgbClr val="FFFF00"/>
                </a:solidFill>
              </a:rPr>
              <a:t>6.2</a:t>
            </a:r>
            <a:r>
              <a:rPr lang="ar-IQ" sz="3000" b="1" dirty="0" smtClean="0">
                <a:solidFill>
                  <a:srgbClr val="FFFF00"/>
                </a:solidFill>
              </a:rPr>
              <a:t>)</a:t>
            </a:r>
          </a:p>
          <a:p>
            <a:pPr marL="914400" indent="-574675" algn="r" rtl="1">
              <a:buFont typeface="Wingdings" pitchFamily="2" charset="2"/>
              <a:buChar char="ü"/>
            </a:pPr>
            <a:r>
              <a:rPr lang="ar-IQ" sz="3000" b="1" dirty="0" smtClean="0">
                <a:solidFill>
                  <a:srgbClr val="FFFF00"/>
                </a:solidFill>
              </a:rPr>
              <a:t>البنية التحتية    </a:t>
            </a:r>
            <a:r>
              <a:rPr lang="en-US" sz="3000" b="1" dirty="0" smtClean="0">
                <a:solidFill>
                  <a:srgbClr val="FFFF00"/>
                </a:solidFill>
              </a:rPr>
              <a:t> </a:t>
            </a:r>
            <a:r>
              <a:rPr lang="ar-IQ" sz="3000" b="1" dirty="0" smtClean="0">
                <a:solidFill>
                  <a:srgbClr val="FFFF00"/>
                </a:solidFill>
              </a:rPr>
              <a:t>  (</a:t>
            </a:r>
            <a:r>
              <a:rPr lang="en-US" sz="3000" b="1" dirty="0" smtClean="0">
                <a:solidFill>
                  <a:srgbClr val="FFFF00"/>
                </a:solidFill>
              </a:rPr>
              <a:t>6.3</a:t>
            </a:r>
            <a:r>
              <a:rPr lang="ar-IQ" sz="3000" b="1" dirty="0" smtClean="0">
                <a:solidFill>
                  <a:srgbClr val="FFFF00"/>
                </a:solidFill>
              </a:rPr>
              <a:t>)</a:t>
            </a:r>
          </a:p>
          <a:p>
            <a:pPr marL="914400" indent="-574675" algn="r" rtl="1">
              <a:buFont typeface="Wingdings" pitchFamily="2" charset="2"/>
              <a:buChar char="ü"/>
            </a:pPr>
            <a:r>
              <a:rPr lang="ar-IQ" sz="3000" b="1" dirty="0" smtClean="0">
                <a:solidFill>
                  <a:srgbClr val="FFFF00"/>
                </a:solidFill>
              </a:rPr>
              <a:t>بيئة العمل          (</a:t>
            </a:r>
            <a:r>
              <a:rPr lang="en-US" sz="3000" b="1" dirty="0" smtClean="0">
                <a:solidFill>
                  <a:srgbClr val="FFFF00"/>
                </a:solidFill>
              </a:rPr>
              <a:t>6.4</a:t>
            </a:r>
            <a:r>
              <a:rPr lang="ar-IQ" sz="3000" b="1" dirty="0" smtClean="0">
                <a:solidFill>
                  <a:srgbClr val="FFFF00"/>
                </a:solidFill>
              </a:rPr>
              <a:t>)</a:t>
            </a:r>
          </a:p>
          <a:p>
            <a:pPr algn="r" rtl="1">
              <a:buNone/>
            </a:pPr>
            <a:r>
              <a:rPr lang="ar-IQ" sz="3500" u="sng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بند رقم </a:t>
            </a:r>
            <a:r>
              <a:rPr lang="en-US" sz="3500" u="sng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7.</a:t>
            </a:r>
            <a:r>
              <a:rPr lang="ar-IQ" sz="35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(</a:t>
            </a:r>
            <a:r>
              <a:rPr lang="en-US" sz="35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6</a:t>
            </a:r>
            <a:r>
              <a:rPr lang="ar-IQ" sz="35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بنود ثانوية)</a:t>
            </a:r>
          </a:p>
          <a:p>
            <a:pPr algn="r" rtl="1">
              <a:buNone/>
            </a:pPr>
            <a:endParaRPr lang="ar-IQ" sz="800" dirty="0" smtClean="0"/>
          </a:p>
          <a:p>
            <a:pPr marL="854075" indent="-617538" algn="r" rtl="1">
              <a:buFont typeface="Wingdings" pitchFamily="2" charset="2"/>
              <a:buChar char="ü"/>
              <a:tabLst>
                <a:tab pos="4572000" algn="l"/>
              </a:tabLst>
            </a:pPr>
            <a:r>
              <a:rPr lang="ar-IQ" sz="3000" b="1" dirty="0" smtClean="0">
                <a:solidFill>
                  <a:srgbClr val="FFFF00"/>
                </a:solidFill>
              </a:rPr>
              <a:t>التخطيط لتحقيق المنتج              (</a:t>
            </a:r>
            <a:r>
              <a:rPr lang="en-US" sz="3000" b="1" dirty="0" smtClean="0">
                <a:solidFill>
                  <a:srgbClr val="FFFF00"/>
                </a:solidFill>
              </a:rPr>
              <a:t>7.1</a:t>
            </a:r>
            <a:r>
              <a:rPr lang="ar-IQ" sz="3000" b="1" dirty="0" smtClean="0">
                <a:solidFill>
                  <a:srgbClr val="FFFF00"/>
                </a:solidFill>
              </a:rPr>
              <a:t>)</a:t>
            </a:r>
          </a:p>
          <a:p>
            <a:pPr marL="854075" indent="-617538" algn="r" rtl="1">
              <a:buFont typeface="Wingdings" pitchFamily="2" charset="2"/>
              <a:buChar char="ü"/>
              <a:tabLst>
                <a:tab pos="4572000" algn="l"/>
              </a:tabLst>
            </a:pPr>
            <a:r>
              <a:rPr lang="ar-IQ" sz="3000" b="1" dirty="0" smtClean="0">
                <a:solidFill>
                  <a:srgbClr val="FFFF00"/>
                </a:solidFill>
              </a:rPr>
              <a:t>العمليات ذات العلاقة بالزبون        (</a:t>
            </a:r>
            <a:r>
              <a:rPr lang="en-US" sz="3000" b="1" dirty="0" smtClean="0">
                <a:solidFill>
                  <a:srgbClr val="FFFF00"/>
                </a:solidFill>
              </a:rPr>
              <a:t>7.2</a:t>
            </a:r>
            <a:r>
              <a:rPr lang="ar-IQ" sz="3000" b="1" dirty="0" smtClean="0">
                <a:solidFill>
                  <a:srgbClr val="FFFF00"/>
                </a:solidFill>
              </a:rPr>
              <a:t>)</a:t>
            </a:r>
          </a:p>
          <a:p>
            <a:pPr marL="854075" indent="-617538" algn="r" rtl="1">
              <a:buFont typeface="Wingdings" pitchFamily="2" charset="2"/>
              <a:buChar char="ü"/>
              <a:tabLst>
                <a:tab pos="4572000" algn="l"/>
              </a:tabLst>
            </a:pPr>
            <a:r>
              <a:rPr lang="ar-IQ" sz="3000" b="1" dirty="0" smtClean="0">
                <a:solidFill>
                  <a:srgbClr val="FFFF00"/>
                </a:solidFill>
              </a:rPr>
              <a:t>التصميم والتدوير                     (</a:t>
            </a:r>
            <a:r>
              <a:rPr lang="en-US" sz="3000" b="1" dirty="0" smtClean="0">
                <a:solidFill>
                  <a:srgbClr val="FFFF00"/>
                </a:solidFill>
              </a:rPr>
              <a:t>7.3</a:t>
            </a:r>
            <a:r>
              <a:rPr lang="ar-IQ" sz="3000" b="1" dirty="0" smtClean="0">
                <a:solidFill>
                  <a:srgbClr val="FFFF00"/>
                </a:solidFill>
              </a:rPr>
              <a:t>)</a:t>
            </a:r>
          </a:p>
          <a:p>
            <a:pPr marL="854075" indent="-617538" algn="r" rtl="1">
              <a:buFont typeface="Wingdings" pitchFamily="2" charset="2"/>
              <a:buChar char="ü"/>
              <a:tabLst>
                <a:tab pos="4572000" algn="l"/>
              </a:tabLst>
            </a:pPr>
            <a:r>
              <a:rPr lang="ar-IQ" sz="3000" b="1" dirty="0" smtClean="0">
                <a:solidFill>
                  <a:srgbClr val="FFFF00"/>
                </a:solidFill>
              </a:rPr>
              <a:t>الشراء                                </a:t>
            </a:r>
            <a:r>
              <a:rPr lang="ar-IQ" sz="3000" b="1" dirty="0" smtClean="0">
                <a:solidFill>
                  <a:srgbClr val="FFFF00"/>
                </a:solidFill>
              </a:rPr>
              <a:t>(</a:t>
            </a:r>
            <a:r>
              <a:rPr lang="en-US" sz="3000" b="1" dirty="0" smtClean="0">
                <a:solidFill>
                  <a:srgbClr val="FFFF00"/>
                </a:solidFill>
              </a:rPr>
              <a:t>7.4</a:t>
            </a:r>
            <a:r>
              <a:rPr lang="ar-IQ" sz="3000" b="1" dirty="0" smtClean="0">
                <a:solidFill>
                  <a:srgbClr val="FFFF00"/>
                </a:solidFill>
              </a:rPr>
              <a:t>)</a:t>
            </a:r>
          </a:p>
          <a:p>
            <a:pPr marL="854075" indent="-617538" algn="r" rtl="1">
              <a:buFont typeface="Wingdings" pitchFamily="2" charset="2"/>
              <a:buChar char="ü"/>
              <a:tabLst>
                <a:tab pos="4572000" algn="l"/>
              </a:tabLst>
            </a:pPr>
            <a:r>
              <a:rPr lang="ar-IQ" sz="3000" b="1" dirty="0" smtClean="0">
                <a:solidFill>
                  <a:srgbClr val="FFFF00"/>
                </a:solidFill>
              </a:rPr>
              <a:t>الانتاج وتقديم الخدمة                (</a:t>
            </a:r>
            <a:r>
              <a:rPr lang="en-US" sz="3000" b="1" dirty="0" smtClean="0">
                <a:solidFill>
                  <a:srgbClr val="FFFF00"/>
                </a:solidFill>
              </a:rPr>
              <a:t>7.5</a:t>
            </a:r>
            <a:r>
              <a:rPr lang="ar-IQ" sz="3000" b="1" dirty="0" smtClean="0">
                <a:solidFill>
                  <a:srgbClr val="FFFF00"/>
                </a:solidFill>
              </a:rPr>
              <a:t>)</a:t>
            </a:r>
          </a:p>
          <a:p>
            <a:pPr marL="854075" indent="-617538" algn="r" rtl="1">
              <a:buFont typeface="Wingdings" pitchFamily="2" charset="2"/>
              <a:buChar char="ü"/>
              <a:tabLst>
                <a:tab pos="4572000" algn="l"/>
              </a:tabLst>
            </a:pPr>
            <a:r>
              <a:rPr lang="ar-IQ" sz="3000" b="1" dirty="0" smtClean="0">
                <a:solidFill>
                  <a:srgbClr val="FFFF00"/>
                </a:solidFill>
              </a:rPr>
              <a:t>ضبط اجهزة المراقبة والقياس </a:t>
            </a:r>
            <a:r>
              <a:rPr lang="ar-IQ" sz="3000" b="1" dirty="0">
                <a:solidFill>
                  <a:srgbClr val="FFFF00"/>
                </a:solidFill>
              </a:rPr>
              <a:t> </a:t>
            </a:r>
            <a:r>
              <a:rPr lang="ar-IQ" sz="3000" b="1" dirty="0" smtClean="0">
                <a:solidFill>
                  <a:srgbClr val="FFFF00"/>
                </a:solidFill>
              </a:rPr>
              <a:t> </a:t>
            </a:r>
            <a:r>
              <a:rPr lang="en-US" sz="3000" b="1" dirty="0" smtClean="0">
                <a:solidFill>
                  <a:srgbClr val="FFFF00"/>
                </a:solidFill>
              </a:rPr>
              <a:t> </a:t>
            </a:r>
            <a:r>
              <a:rPr lang="ar-IQ" sz="3000" b="1" dirty="0" smtClean="0">
                <a:solidFill>
                  <a:srgbClr val="FFFF00"/>
                </a:solidFill>
              </a:rPr>
              <a:t>   (</a:t>
            </a:r>
            <a:r>
              <a:rPr lang="en-US" sz="3000" b="1" dirty="0" smtClean="0">
                <a:solidFill>
                  <a:srgbClr val="FFFF00"/>
                </a:solidFill>
              </a:rPr>
              <a:t>7.6</a:t>
            </a:r>
            <a:r>
              <a:rPr lang="ar-IQ" sz="3000" b="1" dirty="0" smtClean="0">
                <a:solidFill>
                  <a:srgbClr val="FFFF00"/>
                </a:solidFill>
              </a:rPr>
              <a:t>)</a:t>
            </a:r>
          </a:p>
          <a:p>
            <a:pPr algn="r" rtl="1">
              <a:buNone/>
            </a:pPr>
            <a:endParaRPr lang="ar-IQ" dirty="0"/>
          </a:p>
        </p:txBody>
      </p:sp>
      <p:sp>
        <p:nvSpPr>
          <p:cNvPr id="4" name="Title 1"/>
          <p:cNvSpPr txBox="1">
            <a:spLocks/>
          </p:cNvSpPr>
          <p:nvPr/>
        </p:nvSpPr>
        <p:spPr bwMode="auto">
          <a:xfrm>
            <a:off x="107504" y="0"/>
            <a:ext cx="8867328" cy="792088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 fontScale="90000"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rtl="1"/>
            <a:r>
              <a:rPr lang="ar-IQ" b="1" dirty="0" smtClean="0">
                <a:ln>
                  <a:solidFill>
                    <a:srgbClr val="FF0000"/>
                  </a:solidFill>
                </a:ln>
                <a:solidFill>
                  <a:schemeClr val="bg1"/>
                </a:solidFill>
              </a:rPr>
              <a:t>بنود المواصفة القياسية الدولية ايزو </a:t>
            </a:r>
            <a:r>
              <a:rPr lang="en-US" b="1" dirty="0" smtClean="0">
                <a:ln>
                  <a:solidFill>
                    <a:srgbClr val="FF0000"/>
                  </a:solidFill>
                </a:ln>
                <a:solidFill>
                  <a:schemeClr val="bg1"/>
                </a:solidFill>
              </a:rPr>
              <a:t>9001:2008</a:t>
            </a:r>
            <a:endParaRPr lang="ar-IQ" b="1" dirty="0">
              <a:ln>
                <a:solidFill>
                  <a:srgbClr val="FF0000"/>
                </a:solidFill>
              </a:ln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1560" y="1268760"/>
            <a:ext cx="8229600" cy="4709160"/>
          </a:xfrm>
        </p:spPr>
        <p:txBody>
          <a:bodyPr/>
          <a:lstStyle/>
          <a:p>
            <a:pPr algn="r" rtl="1">
              <a:buNone/>
            </a:pPr>
            <a:r>
              <a:rPr lang="ar-IQ" b="1" u="sng" dirty="0" smtClean="0">
                <a:solidFill>
                  <a:schemeClr val="bg1"/>
                </a:solidFill>
              </a:rPr>
              <a:t>بند رقم </a:t>
            </a:r>
            <a:r>
              <a:rPr lang="en-US" b="1" u="sng" dirty="0" smtClean="0">
                <a:solidFill>
                  <a:schemeClr val="bg1"/>
                </a:solidFill>
              </a:rPr>
              <a:t>8.</a:t>
            </a:r>
            <a:r>
              <a:rPr lang="ar-IQ" b="1" u="sng" dirty="0" smtClean="0">
                <a:solidFill>
                  <a:schemeClr val="bg1"/>
                </a:solidFill>
              </a:rPr>
              <a:t> </a:t>
            </a:r>
            <a:r>
              <a:rPr lang="ar-IQ" b="1" dirty="0" smtClean="0">
                <a:solidFill>
                  <a:schemeClr val="bg1"/>
                </a:solidFill>
              </a:rPr>
              <a:t>(</a:t>
            </a:r>
            <a:r>
              <a:rPr lang="en-US" b="1" dirty="0" smtClean="0">
                <a:solidFill>
                  <a:schemeClr val="bg1"/>
                </a:solidFill>
              </a:rPr>
              <a:t>5</a:t>
            </a:r>
            <a:r>
              <a:rPr lang="ar-IQ" b="1" dirty="0" smtClean="0">
                <a:solidFill>
                  <a:schemeClr val="bg1"/>
                </a:solidFill>
              </a:rPr>
              <a:t> بنود ثانوية)</a:t>
            </a:r>
          </a:p>
          <a:p>
            <a:pPr algn="r" rtl="1">
              <a:buNone/>
            </a:pPr>
            <a:endParaRPr lang="ar-IQ" sz="1050" dirty="0" smtClean="0"/>
          </a:p>
          <a:p>
            <a:pPr marL="855663" indent="-679450" algn="just" rtl="1">
              <a:buFont typeface="Wingdings" pitchFamily="2" charset="2"/>
              <a:buChar char="ü"/>
            </a:pPr>
            <a:r>
              <a:rPr lang="ar-IQ" sz="2800" b="1" dirty="0" smtClean="0">
                <a:solidFill>
                  <a:srgbClr val="FFFF00"/>
                </a:solidFill>
              </a:rPr>
              <a:t>عام                                   </a:t>
            </a:r>
            <a:r>
              <a:rPr lang="ar-IQ" sz="2800" b="1" dirty="0" smtClean="0">
                <a:solidFill>
                  <a:srgbClr val="FFFF00"/>
                </a:solidFill>
              </a:rPr>
              <a:t>   (</a:t>
            </a:r>
            <a:r>
              <a:rPr lang="en-US" sz="2800" b="1" dirty="0" smtClean="0">
                <a:solidFill>
                  <a:srgbClr val="FFFF00"/>
                </a:solidFill>
              </a:rPr>
              <a:t>8.1</a:t>
            </a:r>
            <a:r>
              <a:rPr lang="ar-IQ" sz="2800" b="1" dirty="0" smtClean="0">
                <a:solidFill>
                  <a:srgbClr val="FFFF00"/>
                </a:solidFill>
              </a:rPr>
              <a:t>)</a:t>
            </a:r>
            <a:endParaRPr lang="ar-IQ" sz="2800" b="1" dirty="0" smtClean="0">
              <a:solidFill>
                <a:srgbClr val="FFFF00"/>
              </a:solidFill>
            </a:endParaRPr>
          </a:p>
          <a:p>
            <a:pPr marL="855663" indent="-679450" algn="just" rtl="1">
              <a:buFont typeface="Wingdings" pitchFamily="2" charset="2"/>
              <a:buChar char="ü"/>
            </a:pPr>
            <a:r>
              <a:rPr lang="ar-IQ" sz="2800" b="1" dirty="0" smtClean="0">
                <a:solidFill>
                  <a:srgbClr val="FFFF00"/>
                </a:solidFill>
              </a:rPr>
              <a:t>المراقبة والقياس                      (</a:t>
            </a:r>
            <a:r>
              <a:rPr lang="en-US" sz="2800" b="1" dirty="0" smtClean="0">
                <a:solidFill>
                  <a:srgbClr val="FFFF00"/>
                </a:solidFill>
              </a:rPr>
              <a:t>8.2</a:t>
            </a:r>
            <a:r>
              <a:rPr lang="ar-IQ" sz="2800" b="1" dirty="0" smtClean="0">
                <a:solidFill>
                  <a:srgbClr val="FFFF00"/>
                </a:solidFill>
              </a:rPr>
              <a:t>)</a:t>
            </a:r>
          </a:p>
          <a:p>
            <a:pPr marL="855663" indent="-679450" algn="just" rtl="1">
              <a:buFont typeface="Wingdings" pitchFamily="2" charset="2"/>
              <a:buChar char="ü"/>
            </a:pPr>
            <a:r>
              <a:rPr lang="ar-IQ" sz="2800" b="1" dirty="0" smtClean="0">
                <a:solidFill>
                  <a:srgbClr val="FFFF00"/>
                </a:solidFill>
              </a:rPr>
              <a:t>التحكم في المنتج غير المطابق   </a:t>
            </a:r>
            <a:r>
              <a:rPr lang="ar-IQ" sz="2800" b="1" dirty="0" smtClean="0">
                <a:solidFill>
                  <a:srgbClr val="FFFF00"/>
                </a:solidFill>
              </a:rPr>
              <a:t>    </a:t>
            </a:r>
            <a:r>
              <a:rPr lang="ar-IQ" sz="2800" b="1" dirty="0" smtClean="0">
                <a:solidFill>
                  <a:srgbClr val="FFFF00"/>
                </a:solidFill>
              </a:rPr>
              <a:t>(</a:t>
            </a:r>
            <a:r>
              <a:rPr lang="en-US" sz="2800" b="1" dirty="0" smtClean="0">
                <a:solidFill>
                  <a:srgbClr val="FFFF00"/>
                </a:solidFill>
              </a:rPr>
              <a:t>8.3</a:t>
            </a:r>
            <a:r>
              <a:rPr lang="ar-IQ" sz="2800" b="1" dirty="0" smtClean="0">
                <a:solidFill>
                  <a:srgbClr val="FFFF00"/>
                </a:solidFill>
              </a:rPr>
              <a:t>)</a:t>
            </a:r>
          </a:p>
          <a:p>
            <a:pPr marL="855663" indent="-679450" algn="just" rtl="1">
              <a:buFont typeface="Wingdings" pitchFamily="2" charset="2"/>
              <a:buChar char="ü"/>
            </a:pPr>
            <a:r>
              <a:rPr lang="ar-IQ" sz="2800" b="1" dirty="0" smtClean="0">
                <a:solidFill>
                  <a:srgbClr val="FFFF00"/>
                </a:solidFill>
              </a:rPr>
              <a:t>تحليل البيانات                        </a:t>
            </a:r>
            <a:r>
              <a:rPr lang="ar-IQ" sz="2800" b="1" dirty="0" smtClean="0">
                <a:solidFill>
                  <a:srgbClr val="FFFF00"/>
                </a:solidFill>
              </a:rPr>
              <a:t>  </a:t>
            </a:r>
            <a:r>
              <a:rPr lang="ar-IQ" sz="2800" b="1" dirty="0" smtClean="0">
                <a:solidFill>
                  <a:srgbClr val="FFFF00"/>
                </a:solidFill>
              </a:rPr>
              <a:t>(</a:t>
            </a:r>
            <a:r>
              <a:rPr lang="en-US" sz="2800" b="1" dirty="0" smtClean="0">
                <a:solidFill>
                  <a:srgbClr val="FFFF00"/>
                </a:solidFill>
              </a:rPr>
              <a:t>8.4</a:t>
            </a:r>
            <a:r>
              <a:rPr lang="ar-IQ" sz="2800" b="1" dirty="0" smtClean="0">
                <a:solidFill>
                  <a:srgbClr val="FFFF00"/>
                </a:solidFill>
              </a:rPr>
              <a:t>)</a:t>
            </a:r>
          </a:p>
          <a:p>
            <a:pPr marL="855663" indent="-679450" algn="just" rtl="1">
              <a:buFont typeface="Wingdings" pitchFamily="2" charset="2"/>
              <a:buChar char="ü"/>
            </a:pPr>
            <a:r>
              <a:rPr lang="ar-IQ" sz="2800" b="1" dirty="0" smtClean="0">
                <a:solidFill>
                  <a:srgbClr val="FFFF00"/>
                </a:solidFill>
              </a:rPr>
              <a:t>التحسين                              </a:t>
            </a:r>
            <a:r>
              <a:rPr lang="ar-IQ" sz="2800" b="1" dirty="0" smtClean="0">
                <a:solidFill>
                  <a:srgbClr val="FFFF00"/>
                </a:solidFill>
              </a:rPr>
              <a:t>  </a:t>
            </a:r>
            <a:r>
              <a:rPr lang="ar-IQ" sz="2800" b="1" dirty="0" smtClean="0">
                <a:solidFill>
                  <a:srgbClr val="FFFF00"/>
                </a:solidFill>
              </a:rPr>
              <a:t>(</a:t>
            </a:r>
            <a:r>
              <a:rPr lang="en-US" sz="2800" b="1" dirty="0" smtClean="0">
                <a:solidFill>
                  <a:srgbClr val="FFFF00"/>
                </a:solidFill>
              </a:rPr>
              <a:t>8.5</a:t>
            </a:r>
            <a:r>
              <a:rPr lang="ar-IQ" sz="2800" b="1" dirty="0" smtClean="0">
                <a:solidFill>
                  <a:srgbClr val="FFFF00"/>
                </a:solidFill>
              </a:rPr>
              <a:t>)</a:t>
            </a:r>
          </a:p>
          <a:p>
            <a:pPr algn="r" rtl="1">
              <a:buNone/>
            </a:pPr>
            <a:endParaRPr lang="ar-IQ" dirty="0"/>
          </a:p>
        </p:txBody>
      </p:sp>
      <p:sp>
        <p:nvSpPr>
          <p:cNvPr id="7" name="Title 1"/>
          <p:cNvSpPr txBox="1">
            <a:spLocks/>
          </p:cNvSpPr>
          <p:nvPr/>
        </p:nvSpPr>
        <p:spPr bwMode="auto">
          <a:xfrm>
            <a:off x="3779912" y="360040"/>
            <a:ext cx="4932040" cy="1268760"/>
          </a:xfrm>
          <a:prstGeom prst="rect">
            <a:avLst/>
          </a:prstGeom>
          <a:extLst/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 fontScale="90000" lnSpcReduction="10000"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rtl="1"/>
            <a:r>
              <a:rPr lang="ar-IQ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بنود المواصفة القياسية الدولية ايزو </a:t>
            </a:r>
            <a:r>
              <a:rPr lang="en-US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9001:2008</a:t>
            </a:r>
            <a:endParaRPr lang="ar-IQ" b="1" dirty="0">
              <a:ln w="13462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  <a:effectLst>
                <a:outerShdw dist="38100" dir="2700000" algn="bl" rotWithShape="0">
                  <a:schemeClr val="accent5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22722"/>
          </a:xfr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ctr" rtl="1"/>
            <a:r>
              <a:rPr lang="ar-IQ" sz="4000" b="1" dirty="0" smtClean="0">
                <a:ln w="17780" cmpd="sng">
                  <a:solidFill>
                    <a:srgbClr val="FF0000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(</a:t>
            </a:r>
            <a:r>
              <a:rPr lang="en-US" sz="4000" b="1" dirty="0" smtClean="0">
                <a:ln w="17780" cmpd="sng">
                  <a:solidFill>
                    <a:srgbClr val="FF0000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5.3</a:t>
            </a:r>
            <a:r>
              <a:rPr lang="ar-IQ" sz="4000" b="1" dirty="0" smtClean="0">
                <a:ln w="17780" cmpd="sng">
                  <a:solidFill>
                    <a:srgbClr val="FF0000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)</a:t>
            </a:r>
            <a:r>
              <a:rPr lang="en-US" sz="4000" b="1" dirty="0" smtClean="0">
                <a:ln w="17780" cmpd="sng">
                  <a:solidFill>
                    <a:srgbClr val="FF0000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 </a:t>
            </a:r>
            <a:r>
              <a:rPr lang="ar-IQ" sz="4000" b="1" dirty="0" smtClean="0">
                <a:ln w="17780" cmpd="sng">
                  <a:solidFill>
                    <a:srgbClr val="FF0000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سياسة الجودة: ايزو </a:t>
            </a:r>
            <a:r>
              <a:rPr lang="en-US" sz="4000" b="1" dirty="0" smtClean="0">
                <a:ln w="17780" cmpd="sng">
                  <a:solidFill>
                    <a:srgbClr val="FF0000"/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9001: 2008</a:t>
            </a:r>
            <a:endParaRPr lang="ar-IQ" b="1" dirty="0">
              <a:ln w="17780" cmpd="sng">
                <a:solidFill>
                  <a:srgbClr val="FF0000"/>
                </a:solidFill>
                <a:prstDash val="solid"/>
                <a:miter lim="800000"/>
              </a:ln>
              <a:solidFill>
                <a:schemeClr val="bg1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295400"/>
            <a:ext cx="8435280" cy="4319935"/>
          </a:xfrm>
        </p:spPr>
        <p:txBody>
          <a:bodyPr/>
          <a:lstStyle/>
          <a:p>
            <a:pPr marL="514350" indent="-514350" algn="r" rtl="1">
              <a:buFont typeface="Wingdings" pitchFamily="2" charset="2"/>
              <a:buChar char="Ø"/>
            </a:pPr>
            <a:r>
              <a:rPr lang="ar-IQ" sz="2800" b="1" dirty="0" smtClean="0">
                <a:solidFill>
                  <a:srgbClr val="FFFF00"/>
                </a:solidFill>
              </a:rPr>
              <a:t>مناسبة لاغراض المنشأة.</a:t>
            </a:r>
          </a:p>
          <a:p>
            <a:pPr marL="514350" indent="-514350" algn="r" rtl="1">
              <a:buFont typeface="Wingdings" pitchFamily="2" charset="2"/>
              <a:buChar char="Ø"/>
            </a:pPr>
            <a:r>
              <a:rPr lang="ar-IQ" sz="2800" b="1" dirty="0" smtClean="0">
                <a:solidFill>
                  <a:srgbClr val="FFFF00"/>
                </a:solidFill>
              </a:rPr>
              <a:t>تتضمن بيان بالالتزام بالمطابقة مع المتطلبات.</a:t>
            </a:r>
          </a:p>
          <a:p>
            <a:pPr marL="514350" indent="-514350" algn="r" rtl="1">
              <a:buFont typeface="Wingdings" pitchFamily="2" charset="2"/>
              <a:buChar char="Ø"/>
            </a:pPr>
            <a:r>
              <a:rPr lang="ar-IQ" sz="2800" b="1" dirty="0" smtClean="0">
                <a:solidFill>
                  <a:srgbClr val="FFFF00"/>
                </a:solidFill>
              </a:rPr>
              <a:t>تحديد اطار عمل لوضع ومراجعة اهداف الجودة.</a:t>
            </a:r>
          </a:p>
          <a:p>
            <a:pPr marL="514350" indent="-514350" algn="r" rtl="1">
              <a:buFont typeface="Wingdings" pitchFamily="2" charset="2"/>
              <a:buChar char="Ø"/>
            </a:pPr>
            <a:r>
              <a:rPr lang="ar-IQ" sz="2800" b="1" dirty="0" smtClean="0">
                <a:solidFill>
                  <a:srgbClr val="FFFF00"/>
                </a:solidFill>
              </a:rPr>
              <a:t>معلنة ومفهومة لجميع العاملين بالمنشأة.</a:t>
            </a:r>
          </a:p>
          <a:p>
            <a:pPr marL="514350" indent="-514350" algn="r" rtl="1">
              <a:buFont typeface="Wingdings" pitchFamily="2" charset="2"/>
              <a:buChar char="Ø"/>
            </a:pPr>
            <a:r>
              <a:rPr lang="ar-IQ" sz="2800" b="1" dirty="0" smtClean="0">
                <a:solidFill>
                  <a:srgbClr val="FFFF00"/>
                </a:solidFill>
              </a:rPr>
              <a:t>تراجع لاستمرارية ملاءمتها.</a:t>
            </a:r>
          </a:p>
          <a:p>
            <a:pPr algn="r" rtl="1">
              <a:buNone/>
            </a:pPr>
            <a:endParaRPr lang="ar-IQ" sz="1600" dirty="0" smtClean="0"/>
          </a:p>
          <a:p>
            <a:pPr algn="r" rtl="1">
              <a:buNone/>
            </a:pPr>
            <a:r>
              <a:rPr lang="ar-IQ" sz="2800" b="1" dirty="0" smtClean="0">
                <a:solidFill>
                  <a:schemeClr val="accent1"/>
                </a:solidFill>
              </a:rPr>
              <a:t>مايجب على المدقق ان يبحث </a:t>
            </a:r>
            <a:r>
              <a:rPr lang="ar-IQ" sz="2800" b="1" dirty="0" smtClean="0">
                <a:solidFill>
                  <a:schemeClr val="accent1"/>
                </a:solidFill>
              </a:rPr>
              <a:t>في </a:t>
            </a:r>
            <a:r>
              <a:rPr lang="ar-IQ" sz="2800" b="1" dirty="0" smtClean="0">
                <a:solidFill>
                  <a:schemeClr val="accent1"/>
                </a:solidFill>
              </a:rPr>
              <a:t>تدقيقه على سياسة الجودة ومدى تطبيقها في المنشأة</a:t>
            </a:r>
            <a:endParaRPr lang="ar-IQ" sz="2800" b="1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27384"/>
            <a:ext cx="9144000" cy="1080120"/>
          </a:xfr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ctr" rtl="1"/>
            <a:r>
              <a:rPr lang="ar-IQ" sz="4000" b="1" dirty="0" smtClean="0">
                <a:ln>
                  <a:solidFill>
                    <a:srgbClr val="FF0000"/>
                  </a:solidFill>
                </a:ln>
                <a:solidFill>
                  <a:schemeClr val="bg1"/>
                </a:solidFill>
              </a:rPr>
              <a:t>(</a:t>
            </a:r>
            <a:r>
              <a:rPr lang="en-US" sz="4000" b="1" dirty="0" smtClean="0">
                <a:ln>
                  <a:solidFill>
                    <a:srgbClr val="FF0000"/>
                  </a:solidFill>
                </a:ln>
                <a:solidFill>
                  <a:schemeClr val="bg1"/>
                </a:solidFill>
              </a:rPr>
              <a:t>4.1</a:t>
            </a:r>
            <a:r>
              <a:rPr lang="ar-IQ" sz="4000" b="1" dirty="0" smtClean="0">
                <a:ln>
                  <a:solidFill>
                    <a:srgbClr val="FF0000"/>
                  </a:solidFill>
                </a:ln>
                <a:solidFill>
                  <a:schemeClr val="bg1"/>
                </a:solidFill>
              </a:rPr>
              <a:t>) وصف العملية:ايزو </a:t>
            </a:r>
            <a:r>
              <a:rPr lang="en-US" sz="4000" b="1" dirty="0" smtClean="0">
                <a:ln>
                  <a:solidFill>
                    <a:srgbClr val="FF0000"/>
                  </a:solidFill>
                </a:ln>
                <a:solidFill>
                  <a:schemeClr val="bg1"/>
                </a:solidFill>
              </a:rPr>
              <a:t>9001:2008</a:t>
            </a:r>
            <a:endParaRPr lang="ar-IQ" sz="4000" b="1" dirty="0">
              <a:ln>
                <a:solidFill>
                  <a:srgbClr val="FF0000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528192"/>
            <a:ext cx="8856984" cy="4853136"/>
          </a:xfrm>
        </p:spPr>
        <p:txBody>
          <a:bodyPr>
            <a:normAutofit/>
          </a:bodyPr>
          <a:lstStyle/>
          <a:p>
            <a:pPr marL="973138" indent="-633413" algn="r" rtl="1">
              <a:buFont typeface="Wingdings" pitchFamily="2" charset="2"/>
              <a:buChar char="Ø"/>
            </a:pPr>
            <a:r>
              <a:rPr lang="ar-IQ" sz="3200" b="1" dirty="0" smtClean="0">
                <a:solidFill>
                  <a:srgbClr val="FFFF00"/>
                </a:solidFill>
              </a:rPr>
              <a:t>تحديد العمليات اللازمة لنظام ادارة الجودة الشاملة.</a:t>
            </a:r>
          </a:p>
          <a:p>
            <a:pPr marL="973138" indent="-633413" algn="r" rtl="1">
              <a:buFont typeface="Wingdings" pitchFamily="2" charset="2"/>
              <a:buChar char="Ø"/>
            </a:pPr>
            <a:r>
              <a:rPr lang="ar-IQ" sz="3200" b="1" dirty="0" smtClean="0">
                <a:solidFill>
                  <a:srgbClr val="FFFF00"/>
                </a:solidFill>
              </a:rPr>
              <a:t>وصف العمليات اللازمة لنظام ادارة الجودة الشاملة.</a:t>
            </a:r>
          </a:p>
          <a:p>
            <a:pPr marL="973138" indent="-633413" algn="r" rtl="1">
              <a:buFont typeface="Wingdings" pitchFamily="2" charset="2"/>
              <a:buChar char="Ø"/>
            </a:pPr>
            <a:r>
              <a:rPr lang="ar-IQ" sz="3200" b="1" dirty="0" smtClean="0">
                <a:solidFill>
                  <a:srgbClr val="FFFF00"/>
                </a:solidFill>
              </a:rPr>
              <a:t>تحديد تتابع وتفاعل هذه العمليات.</a:t>
            </a:r>
          </a:p>
          <a:p>
            <a:pPr marL="973138" indent="-633413" algn="r" rtl="1">
              <a:buFont typeface="Wingdings" pitchFamily="2" charset="2"/>
              <a:buChar char="Ø"/>
            </a:pPr>
            <a:r>
              <a:rPr lang="ar-IQ" sz="3200" b="1" dirty="0" smtClean="0">
                <a:solidFill>
                  <a:srgbClr val="FFFF00"/>
                </a:solidFill>
              </a:rPr>
              <a:t>فاعلية التشغيل والتحكم في هذه العمليات.</a:t>
            </a:r>
          </a:p>
          <a:p>
            <a:pPr marL="973138" indent="-633413" algn="r" rtl="1">
              <a:buFont typeface="Wingdings" pitchFamily="2" charset="2"/>
              <a:buChar char="Ø"/>
            </a:pPr>
            <a:r>
              <a:rPr lang="ar-IQ" sz="3200" b="1" dirty="0" smtClean="0">
                <a:solidFill>
                  <a:srgbClr val="FFFF00"/>
                </a:solidFill>
              </a:rPr>
              <a:t>مراقبة وقياس وتحليل هذه العمليات.</a:t>
            </a:r>
          </a:p>
          <a:p>
            <a:pPr marL="973138" indent="-633413" algn="r" rtl="1">
              <a:buFont typeface="Wingdings" pitchFamily="2" charset="2"/>
              <a:buChar char="Ø"/>
            </a:pPr>
            <a:r>
              <a:rPr lang="ar-IQ" sz="3200" b="1" dirty="0" smtClean="0">
                <a:solidFill>
                  <a:srgbClr val="FFFF00"/>
                </a:solidFill>
              </a:rPr>
              <a:t>التحسين </a:t>
            </a:r>
            <a:r>
              <a:rPr lang="ar-IQ" sz="3200" b="1" dirty="0">
                <a:solidFill>
                  <a:srgbClr val="FFFF00"/>
                </a:solidFill>
              </a:rPr>
              <a:t>المستمر </a:t>
            </a:r>
            <a:r>
              <a:rPr lang="ar-IQ" sz="3200" b="1" dirty="0" smtClean="0">
                <a:solidFill>
                  <a:srgbClr val="FFFF00"/>
                </a:solidFill>
              </a:rPr>
              <a:t>لهذه </a:t>
            </a:r>
            <a:r>
              <a:rPr lang="ar-IQ" sz="3200" b="1" dirty="0">
                <a:solidFill>
                  <a:srgbClr val="FFFF00"/>
                </a:solidFill>
              </a:rPr>
              <a:t>العمليات.</a:t>
            </a:r>
          </a:p>
          <a:p>
            <a:pPr algn="r">
              <a:buNone/>
            </a:pPr>
            <a:endParaRPr lang="ar-IQ" sz="1000" dirty="0" smtClean="0">
              <a:solidFill>
                <a:schemeClr val="accent1"/>
              </a:solidFill>
            </a:endParaRPr>
          </a:p>
          <a:p>
            <a:pPr algn="r" rtl="1">
              <a:buNone/>
            </a:pPr>
            <a:r>
              <a:rPr lang="ar-IQ" sz="2400" b="1" dirty="0" smtClean="0">
                <a:solidFill>
                  <a:schemeClr val="accent1"/>
                </a:solidFill>
              </a:rPr>
              <a:t>بينما تصف عملياتك المحددة تأكد من ان عملياتك تفي بحاجة تلك الحدود</a:t>
            </a:r>
            <a:r>
              <a:rPr lang="ar-IQ" dirty="0" smtClean="0">
                <a:solidFill>
                  <a:schemeClr val="accent1"/>
                </a:solidFill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55976" y="260648"/>
            <a:ext cx="4186808" cy="792088"/>
          </a:xfrm>
          <a:solidFill>
            <a:srgbClr val="FF0000"/>
          </a:solidFill>
          <a:effectLst>
            <a:glow rad="228600">
              <a:schemeClr val="accent6">
                <a:satMod val="175000"/>
                <a:alpha val="40000"/>
              </a:schemeClr>
            </a:glow>
            <a:innerShdw blurRad="114300">
              <a:prstClr val="black"/>
            </a:innerShdw>
          </a:effectLst>
          <a:scene3d>
            <a:camera prst="obliqueBottomRight"/>
            <a:lightRig rig="threePt" dir="t">
              <a:rot lat="0" lon="0" rev="1200000"/>
            </a:lightRig>
          </a:scene3d>
          <a:sp3d>
            <a:bevelT w="63500" h="25400"/>
          </a:sp3d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ctr" rtl="1"/>
            <a:r>
              <a:rPr lang="ar-IQ" sz="4800" b="1" dirty="0" smtClean="0">
                <a:gradFill flip="none" rotWithShape="1">
                  <a:gsLst>
                    <a:gs pos="0">
                      <a:schemeClr val="lt1">
                        <a:shade val="30000"/>
                        <a:satMod val="115000"/>
                      </a:schemeClr>
                    </a:gs>
                    <a:gs pos="50000">
                      <a:schemeClr val="lt1">
                        <a:shade val="67500"/>
                        <a:satMod val="115000"/>
                      </a:schemeClr>
                    </a:gs>
                    <a:gs pos="100000">
                      <a:schemeClr val="lt1">
                        <a:shade val="100000"/>
                        <a:satMod val="115000"/>
                      </a:schemeClr>
                    </a:gs>
                  </a:gsLst>
                  <a:lin ang="16200000" scaled="1"/>
                  <a:tileRect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وصف العملية</a:t>
            </a:r>
            <a:endParaRPr lang="ar-IQ" sz="4800" b="1" dirty="0">
              <a:gradFill flip="none" rotWithShape="1">
                <a:gsLst>
                  <a:gs pos="0">
                    <a:schemeClr val="lt1">
                      <a:shade val="30000"/>
                      <a:satMod val="115000"/>
                    </a:schemeClr>
                  </a:gs>
                  <a:gs pos="50000">
                    <a:schemeClr val="lt1">
                      <a:shade val="67500"/>
                      <a:satMod val="115000"/>
                    </a:schemeClr>
                  </a:gs>
                  <a:gs pos="100000">
                    <a:schemeClr val="lt1">
                      <a:shade val="100000"/>
                      <a:satMod val="115000"/>
                    </a:schemeClr>
                  </a:gs>
                </a:gsLst>
                <a:lin ang="16200000" scaled="1"/>
                <a:tileRect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65192" y="1412776"/>
            <a:ext cx="7955280" cy="4069080"/>
          </a:xfrm>
        </p:spPr>
        <p:txBody>
          <a:bodyPr>
            <a:normAutofit/>
          </a:bodyPr>
          <a:lstStyle/>
          <a:p>
            <a:pPr algn="r" rtl="1">
              <a:buFont typeface="Wingdings" pitchFamily="2" charset="2"/>
              <a:buChar char="Ø"/>
            </a:pPr>
            <a:r>
              <a:rPr lang="ar-IQ" sz="32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تحديد المدخلات والمخرجات للعملية .</a:t>
            </a:r>
          </a:p>
          <a:p>
            <a:pPr algn="r" rtl="1">
              <a:buFont typeface="Wingdings" pitchFamily="2" charset="2"/>
              <a:buChar char="Ø"/>
            </a:pPr>
            <a:r>
              <a:rPr lang="ar-IQ" sz="32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تحديد كل الانشطة الداخلة في العملية.</a:t>
            </a:r>
          </a:p>
          <a:p>
            <a:pPr algn="r" rtl="1">
              <a:buFont typeface="Wingdings" pitchFamily="2" charset="2"/>
              <a:buChar char="Ø"/>
            </a:pPr>
            <a:r>
              <a:rPr lang="ar-IQ" sz="32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تحديد كيفية سير العملية </a:t>
            </a:r>
            <a:r>
              <a:rPr lang="ar-IQ" sz="3200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  <a:endParaRPr lang="ar-IQ" sz="3200" b="1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636588" indent="231775" algn="r" rtl="1">
              <a:buClr>
                <a:schemeClr val="tx1"/>
              </a:buClr>
              <a:buFont typeface="Wingdings" pitchFamily="2" charset="2"/>
              <a:buChar char="ü"/>
            </a:pPr>
            <a:r>
              <a:rPr lang="ar-IQ" sz="32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ar-IQ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من يشتغل .</a:t>
            </a:r>
          </a:p>
          <a:p>
            <a:pPr marL="636588" indent="231775" algn="r" rtl="1">
              <a:buClr>
                <a:schemeClr val="tx1"/>
              </a:buClr>
              <a:buFont typeface="Wingdings" pitchFamily="2" charset="2"/>
              <a:buChar char="ü"/>
            </a:pPr>
            <a:r>
              <a:rPr lang="ar-IQ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ماهي البنية التحتية المطلوبة. </a:t>
            </a:r>
          </a:p>
          <a:p>
            <a:pPr algn="r" rtl="1">
              <a:buFont typeface="Wingdings" pitchFamily="2" charset="2"/>
              <a:buChar char="Ø"/>
            </a:pPr>
            <a:r>
              <a:rPr lang="ar-IQ" sz="32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تحديد ضوابط العملية .</a:t>
            </a:r>
          </a:p>
          <a:p>
            <a:pPr algn="r" rtl="1">
              <a:buFont typeface="Wingdings" pitchFamily="2" charset="2"/>
              <a:buChar char="Ø"/>
            </a:pPr>
            <a:r>
              <a:rPr lang="ar-IQ" sz="32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تحديد مؤشرات الاداء.</a:t>
            </a:r>
            <a:endParaRPr lang="ar-IQ" sz="32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27784" y="332656"/>
            <a:ext cx="6030412" cy="1143000"/>
          </a:xfrm>
        </p:spPr>
        <p:txBody>
          <a:bodyPr>
            <a:normAutofit fontScale="90000"/>
          </a:bodyPr>
          <a:lstStyle/>
          <a:p>
            <a:pPr algn="ctr" rtl="1"/>
            <a:r>
              <a:rPr lang="ar-IQ" b="1" dirty="0" smtClean="0">
                <a:ln w="18415" cmpd="sng">
                  <a:solidFill>
                    <a:srgbClr val="C0000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التدقيق وفق المعيار الدولي للتدقيق ايزو </a:t>
            </a:r>
            <a:r>
              <a:rPr lang="en-US" b="1" dirty="0" smtClean="0">
                <a:ln w="18415" cmpd="sng">
                  <a:solidFill>
                    <a:srgbClr val="C0000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19011:2002</a:t>
            </a:r>
            <a:endParaRPr lang="ar-IQ" b="1" dirty="0">
              <a:ln w="18415" cmpd="sng">
                <a:solidFill>
                  <a:srgbClr val="C00000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58" y="1700808"/>
            <a:ext cx="8429652" cy="4709160"/>
          </a:xfrm>
        </p:spPr>
        <p:txBody>
          <a:bodyPr/>
          <a:lstStyle/>
          <a:p>
            <a:pPr algn="r" rtl="1">
              <a:buNone/>
            </a:pPr>
            <a:r>
              <a:rPr lang="ar-IQ" sz="3600" b="1" dirty="0" smtClean="0">
                <a:solidFill>
                  <a:srgbClr val="FFFF00"/>
                </a:solidFill>
              </a:rPr>
              <a:t> </a:t>
            </a:r>
            <a:r>
              <a:rPr lang="ar-IQ" sz="3600" b="1" dirty="0" smtClean="0">
                <a:solidFill>
                  <a:srgbClr val="FFFF00"/>
                </a:solidFill>
              </a:rPr>
              <a:t>التدقيق</a:t>
            </a:r>
          </a:p>
          <a:p>
            <a:pPr algn="justLow" rtl="1">
              <a:buNone/>
            </a:pPr>
            <a:r>
              <a:rPr lang="ar-IQ" dirty="0" smtClean="0">
                <a:solidFill>
                  <a:srgbClr val="FFFF00"/>
                </a:solidFill>
              </a:rPr>
              <a:t>       </a:t>
            </a:r>
            <a:r>
              <a:rPr lang="ar-IQ" sz="3600" b="1" dirty="0" smtClean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</a:rPr>
              <a:t>هي عملية منهجية ومستقلة وموثقة بغرض الحصول على دليل مرجعي وتقديمه بموضوعية لتحديد المدى الذي اليه تم استيفاء معايير التدقيق.</a:t>
            </a:r>
            <a:endParaRPr lang="ar-IQ" sz="3600" b="1" dirty="0">
              <a:ln>
                <a:solidFill>
                  <a:srgbClr val="FF0000"/>
                </a:solidFill>
              </a:ln>
              <a:solidFill>
                <a:srgbClr val="FFFF00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3717033"/>
            <a:ext cx="3024336" cy="281878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980728"/>
            <a:ext cx="8640960" cy="5445224"/>
          </a:xfrm>
        </p:spPr>
        <p:txBody>
          <a:bodyPr/>
          <a:lstStyle/>
          <a:p>
            <a:pPr marL="0" indent="0" algn="just" rtl="1" eaLnBrk="0" hangingPunct="0">
              <a:buClr>
                <a:srgbClr val="FFC000"/>
              </a:buClr>
              <a:buSzPct val="110000"/>
              <a:buNone/>
              <a:defRPr/>
            </a:pPr>
            <a:endParaRPr lang="ar-SA" sz="1100" b="1" dirty="0">
              <a:latin typeface="Simplified Arabic" pitchFamily="18" charset="-78"/>
              <a:cs typeface="Simplified Arabic" pitchFamily="18" charset="-78"/>
            </a:endParaRPr>
          </a:p>
          <a:p>
            <a:pPr marL="0" indent="0" algn="r" rtl="1">
              <a:buClr>
                <a:srgbClr val="FFC000"/>
              </a:buClr>
              <a:buSzPct val="110000"/>
              <a:buNone/>
              <a:defRPr/>
            </a:pPr>
            <a:r>
              <a:rPr lang="ar-SA" sz="3600" b="1" dirty="0">
                <a:solidFill>
                  <a:srgbClr val="FFFF00"/>
                </a:solidFill>
                <a:latin typeface="Simplified Arabic" pitchFamily="18" charset="-78"/>
                <a:cs typeface="Simplified Arabic" pitchFamily="18" charset="-78"/>
              </a:rPr>
              <a:t>الغرض من عملية التدقيق</a:t>
            </a:r>
            <a:r>
              <a:rPr lang="ar-SA" sz="3600" b="1" dirty="0" smtClean="0">
                <a:solidFill>
                  <a:srgbClr val="FFFF00"/>
                </a:solidFill>
                <a:latin typeface="Simplified Arabic" pitchFamily="18" charset="-78"/>
                <a:cs typeface="Simplified Arabic" pitchFamily="18" charset="-78"/>
              </a:rPr>
              <a:t>:</a:t>
            </a:r>
            <a:endParaRPr lang="ar-IQ" sz="3600" b="1" dirty="0" smtClean="0">
              <a:solidFill>
                <a:srgbClr val="FFFF00"/>
              </a:solidFill>
              <a:latin typeface="Simplified Arabic" pitchFamily="18" charset="-78"/>
              <a:cs typeface="Simplified Arabic" pitchFamily="18" charset="-78"/>
            </a:endParaRPr>
          </a:p>
          <a:p>
            <a:pPr algn="justLow" rtl="1">
              <a:lnSpc>
                <a:spcPct val="150000"/>
              </a:lnSpc>
              <a:buClr>
                <a:srgbClr val="FFC000"/>
              </a:buClr>
              <a:buSzPct val="110000"/>
              <a:buFont typeface="Wingdings" pitchFamily="2" charset="2"/>
              <a:buChar char="Ø"/>
              <a:defRPr/>
            </a:pPr>
            <a:r>
              <a:rPr lang="ar-SA" b="1" dirty="0" smtClean="0">
                <a:solidFill>
                  <a:srgbClr val="FFFF00"/>
                </a:solidFill>
                <a:latin typeface="Simplified Arabic" pitchFamily="18" charset="-78"/>
                <a:cs typeface="Simplified Arabic" pitchFamily="18" charset="-78"/>
              </a:rPr>
              <a:t> </a:t>
            </a:r>
            <a:r>
              <a:rPr lang="ar-SA" sz="2800" b="1" dirty="0">
                <a:latin typeface="Simplified Arabic" pitchFamily="18" charset="-78"/>
                <a:cs typeface="Simplified Arabic" pitchFamily="18" charset="-78"/>
              </a:rPr>
              <a:t>تزويد</a:t>
            </a:r>
            <a:r>
              <a:rPr lang="ar-EG" sz="2800" b="1" dirty="0">
                <a:latin typeface="Simplified Arabic" pitchFamily="18" charset="-78"/>
                <a:cs typeface="Simplified Arabic" pitchFamily="18" charset="-78"/>
              </a:rPr>
              <a:t> الإدارة بالمعلومات التى </a:t>
            </a:r>
            <a:r>
              <a:rPr lang="ar-SA" sz="2800" b="1" dirty="0">
                <a:latin typeface="Simplified Arabic" pitchFamily="18" charset="-78"/>
                <a:cs typeface="Simplified Arabic" pitchFamily="18" charset="-78"/>
              </a:rPr>
              <a:t>توضح</a:t>
            </a:r>
            <a:r>
              <a:rPr lang="ar-EG" sz="2800" b="1" dirty="0">
                <a:latin typeface="Simplified Arabic" pitchFamily="18" charset="-78"/>
                <a:cs typeface="Simplified Arabic" pitchFamily="18" charset="-78"/>
              </a:rPr>
              <a:t> مدى مطابقة نظم إدارة الجودة للمتطلبات المنصوص </a:t>
            </a:r>
            <a:r>
              <a:rPr lang="ar-EG" sz="2800" b="1" dirty="0" smtClean="0">
                <a:latin typeface="Simplified Arabic" pitchFamily="18" charset="-78"/>
                <a:cs typeface="Simplified Arabic" pitchFamily="18" charset="-78"/>
              </a:rPr>
              <a:t>عليها</a:t>
            </a:r>
            <a:r>
              <a:rPr lang="ar-IQ" sz="2800" b="1" dirty="0" smtClean="0">
                <a:latin typeface="Simplified Arabic" pitchFamily="18" charset="-78"/>
                <a:cs typeface="Simplified Arabic" pitchFamily="18" charset="-78"/>
              </a:rPr>
              <a:t>.</a:t>
            </a:r>
          </a:p>
          <a:p>
            <a:pPr algn="justLow" rtl="1">
              <a:lnSpc>
                <a:spcPct val="150000"/>
              </a:lnSpc>
              <a:buClr>
                <a:srgbClr val="FFC000"/>
              </a:buClr>
              <a:buSzPct val="110000"/>
              <a:buFont typeface="Wingdings" pitchFamily="2" charset="2"/>
              <a:buChar char="Ø"/>
              <a:defRPr/>
            </a:pPr>
            <a:r>
              <a:rPr lang="ar-EG" sz="2800" b="1" dirty="0" smtClean="0">
                <a:latin typeface="Simplified Arabic" pitchFamily="18" charset="-78"/>
                <a:cs typeface="Simplified Arabic" pitchFamily="18" charset="-78"/>
              </a:rPr>
              <a:t>مدى </a:t>
            </a:r>
            <a:r>
              <a:rPr lang="ar-EG" sz="2800" b="1" dirty="0">
                <a:latin typeface="Simplified Arabic" pitchFamily="18" charset="-78"/>
                <a:cs typeface="Simplified Arabic" pitchFamily="18" charset="-78"/>
              </a:rPr>
              <a:t>الحاجة للتطوير والتحسين</a:t>
            </a:r>
            <a:r>
              <a:rPr lang="ar-SA" sz="2800" b="1" dirty="0">
                <a:latin typeface="Simplified Arabic" pitchFamily="18" charset="-78"/>
                <a:cs typeface="Simplified Arabic" pitchFamily="18" charset="-78"/>
              </a:rPr>
              <a:t>. </a:t>
            </a:r>
            <a:endParaRPr lang="ar-IQ" sz="2800" b="1" dirty="0" smtClean="0">
              <a:latin typeface="Simplified Arabic" pitchFamily="18" charset="-78"/>
              <a:cs typeface="Simplified Arabic" pitchFamily="18" charset="-78"/>
            </a:endParaRPr>
          </a:p>
          <a:p>
            <a:pPr algn="justLow" rtl="1">
              <a:lnSpc>
                <a:spcPct val="150000"/>
              </a:lnSpc>
              <a:buClr>
                <a:srgbClr val="FFC000"/>
              </a:buClr>
              <a:buSzPct val="110000"/>
              <a:buFont typeface="Wingdings" pitchFamily="2" charset="2"/>
              <a:buChar char="Ø"/>
              <a:defRPr/>
            </a:pPr>
            <a:r>
              <a:rPr lang="ar-SA" sz="2800" b="1" dirty="0" smtClean="0">
                <a:latin typeface="Simplified Arabic" pitchFamily="18" charset="-78"/>
                <a:cs typeface="Simplified Arabic" pitchFamily="18" charset="-78"/>
              </a:rPr>
              <a:t>إظهار </a:t>
            </a:r>
            <a:r>
              <a:rPr lang="ar-EG" sz="2800" b="1" dirty="0">
                <a:latin typeface="Simplified Arabic" pitchFamily="18" charset="-78"/>
                <a:cs typeface="Simplified Arabic" pitchFamily="18" charset="-78"/>
              </a:rPr>
              <a:t>الفرص الإيجابية للتحسين وليست  لتصيد السلب</a:t>
            </a:r>
            <a:r>
              <a:rPr lang="ar-SA" sz="2800" b="1" dirty="0">
                <a:latin typeface="Simplified Arabic" pitchFamily="18" charset="-78"/>
                <a:cs typeface="Simplified Arabic" pitchFamily="18" charset="-78"/>
              </a:rPr>
              <a:t>يات.</a:t>
            </a:r>
            <a:r>
              <a:rPr lang="ar-EG" sz="2800" b="1" dirty="0">
                <a:latin typeface="Simplified Arabic" pitchFamily="18" charset="-78"/>
                <a:cs typeface="Simplified Arabic" pitchFamily="18" charset="-78"/>
              </a:rPr>
              <a:t> </a:t>
            </a:r>
            <a:endParaRPr lang="ar-SA" sz="2800" b="1" dirty="0">
              <a:latin typeface="Simplified Arabic" pitchFamily="18" charset="-78"/>
              <a:cs typeface="Simplified Arabic" pitchFamily="18" charset="-78"/>
            </a:endParaRPr>
          </a:p>
          <a:p>
            <a:pPr algn="r" rtl="1"/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446498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30564" y="260648"/>
            <a:ext cx="6377940" cy="1008443"/>
          </a:xfrm>
        </p:spPr>
        <p:txBody>
          <a:bodyPr/>
          <a:lstStyle/>
          <a:p>
            <a:r>
              <a:rPr lang="en-US" b="1" cap="none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Total Quality</a:t>
            </a:r>
            <a:r>
              <a:rPr lang="ar-IQ" b="1" cap="none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الجودة الشاملة </a:t>
            </a:r>
            <a:r>
              <a:rPr lang="en-US" b="1" cap="none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 </a:t>
            </a:r>
            <a:endParaRPr lang="en-US" b="1" cap="none" dirty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052736"/>
            <a:ext cx="8856984" cy="5328592"/>
          </a:xfrm>
        </p:spPr>
        <p:txBody>
          <a:bodyPr>
            <a:normAutofit/>
            <a:scene3d>
              <a:camera prst="orthographicFront"/>
              <a:lightRig rig="threePt" dir="t"/>
            </a:scene3d>
            <a:sp3d extrusionH="57150">
              <a:bevelT w="69850" h="38100" prst="cross"/>
            </a:sp3d>
          </a:bodyPr>
          <a:lstStyle/>
          <a:p>
            <a:pPr algn="justLow" rtl="1"/>
            <a:r>
              <a:rPr lang="ar-IQ" sz="3200" b="1" dirty="0"/>
              <a:t>الضبط المتكامل (الشامل) لجودة الإنتاج هو عبارة عن نظام شامل و متكامل بواسطته يمكن تجميع عمل الوحدات المختلفة داخل المصنع أو المنشأة التي تعمل في مجالات تطوير الجودة و تحسينها لضمان إنتاج المنتجات بدرجة مناسبة من الجودة ترضي رغبات المستهلك و بأقل التكاليف</a:t>
            </a:r>
            <a:r>
              <a:rPr lang="ar-IQ" sz="3200" b="1" dirty="0" smtClean="0"/>
              <a:t>.</a:t>
            </a:r>
            <a:endParaRPr lang="ar-IQ" sz="900" b="1" dirty="0" smtClean="0"/>
          </a:p>
          <a:p>
            <a:pPr algn="justLow" rtl="1"/>
            <a:r>
              <a:rPr lang="ar-IQ" sz="36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مفهوم ادارة الجودة الشاملة </a:t>
            </a:r>
            <a:r>
              <a:rPr lang="en-US" sz="36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Total Quality </a:t>
            </a:r>
            <a:r>
              <a:rPr lang="en-US" sz="32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Management </a:t>
            </a:r>
            <a:r>
              <a:rPr lang="ar-IQ" sz="3200" b="1" dirty="0"/>
              <a:t>هي منحى تنظيمي </a:t>
            </a:r>
            <a:r>
              <a:rPr lang="ar-IQ" sz="3200" b="1" dirty="0" smtClean="0"/>
              <a:t>للأدارة </a:t>
            </a:r>
            <a:r>
              <a:rPr lang="ar-IQ" sz="3200" b="1" dirty="0"/>
              <a:t>والمراقبة يقوم علـى </a:t>
            </a:r>
            <a:r>
              <a:rPr lang="ar-IQ" sz="3200" b="1" dirty="0" smtClean="0"/>
              <a:t>قيـادة الادارة </a:t>
            </a:r>
            <a:r>
              <a:rPr lang="ar-IQ" sz="3200" b="1" dirty="0"/>
              <a:t>العليـا للمؤسسـة للنشاطات المختلفة المتعلقة </a:t>
            </a:r>
            <a:r>
              <a:rPr lang="ar-IQ" sz="3200" b="1" dirty="0" smtClean="0"/>
              <a:t>بالتحسين </a:t>
            </a:r>
            <a:r>
              <a:rPr lang="ar-IQ" sz="3200" b="1" dirty="0"/>
              <a:t>المستمر </a:t>
            </a:r>
            <a:r>
              <a:rPr lang="ar-IQ" sz="3200" b="1" dirty="0" smtClean="0"/>
              <a:t>للجودة, </a:t>
            </a:r>
            <a:r>
              <a:rPr lang="ar-IQ" sz="3200" b="1" dirty="0"/>
              <a:t>كما يقوم على اشـراك جميـع </a:t>
            </a:r>
            <a:r>
              <a:rPr lang="ar-IQ" sz="3200" b="1" dirty="0" smtClean="0"/>
              <a:t>العاملين </a:t>
            </a:r>
            <a:r>
              <a:rPr lang="ar-IQ" sz="3200" b="1" dirty="0"/>
              <a:t>في المؤسسة في تلك </a:t>
            </a:r>
            <a:r>
              <a:rPr lang="ar-IQ" sz="3200" b="1" dirty="0" smtClean="0"/>
              <a:t>الانشطة </a:t>
            </a:r>
            <a:r>
              <a:rPr lang="ar-IQ" sz="3200" b="1" dirty="0"/>
              <a:t>.</a:t>
            </a:r>
            <a:endParaRPr lang="en-US" sz="3200" b="1" dirty="0"/>
          </a:p>
        </p:txBody>
      </p:sp>
    </p:spTree>
    <p:extLst>
      <p:ext uri="{BB962C8B-B14F-4D97-AF65-F5344CB8AC3E}">
        <p14:creationId xmlns:p14="http://schemas.microsoft.com/office/powerpoint/2010/main" val="1028719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16016" y="404664"/>
            <a:ext cx="3672408" cy="936104"/>
          </a:xfrm>
          <a:solidFill>
            <a:srgbClr val="FFDA65"/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>
            <a:normAutofit/>
          </a:bodyPr>
          <a:lstStyle/>
          <a:p>
            <a:pPr algn="ctr" rtl="1"/>
            <a:r>
              <a:rPr lang="ar-IQ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مبادئ التدقيق</a:t>
            </a:r>
            <a:endParaRPr lang="ar-IQ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1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76400"/>
            <a:ext cx="8424936" cy="4997192"/>
          </a:xfrm>
        </p:spPr>
        <p:txBody>
          <a:bodyPr>
            <a:noAutofit/>
          </a:bodyPr>
          <a:lstStyle/>
          <a:p>
            <a:pPr marL="651510" indent="-514350" algn="justLow" rtl="1">
              <a:buClr>
                <a:srgbClr val="FF00FF"/>
              </a:buClr>
              <a:buSzPct val="106000"/>
              <a:buAutoNum type="arabicPeriod"/>
            </a:pPr>
            <a:r>
              <a:rPr lang="ar-IQ" sz="2800" b="1" dirty="0" smtClean="0">
                <a:ln>
                  <a:solidFill>
                    <a:srgbClr val="FFCCFF"/>
                  </a:solidFill>
                </a:ln>
                <a:solidFill>
                  <a:srgbClr val="FFFF00"/>
                </a:solidFill>
              </a:rPr>
              <a:t>التصرف الاخلاقي : الاحترافية والتحفظ عاملان اساسيان للتدقيق.</a:t>
            </a:r>
          </a:p>
          <a:p>
            <a:pPr marL="651510" indent="-514350" algn="justLow" rtl="1">
              <a:buClr>
                <a:srgbClr val="FF00FF"/>
              </a:buClr>
              <a:buSzPct val="106000"/>
              <a:buAutoNum type="arabicPeriod"/>
            </a:pPr>
            <a:r>
              <a:rPr lang="ar-IQ" sz="2800" b="1" dirty="0" smtClean="0">
                <a:ln>
                  <a:solidFill>
                    <a:srgbClr val="FFCCFF"/>
                  </a:solidFill>
                </a:ln>
                <a:solidFill>
                  <a:srgbClr val="FFFF00"/>
                </a:solidFill>
              </a:rPr>
              <a:t>التقديم (العرض) العادل: الالتزام بتقديم التقرير بشكل صادق ودقيق.</a:t>
            </a:r>
          </a:p>
          <a:p>
            <a:pPr marL="651510" indent="-514350" algn="justLow" rtl="1">
              <a:buClr>
                <a:srgbClr val="FF00FF"/>
              </a:buClr>
              <a:buSzPct val="106000"/>
              <a:buAutoNum type="arabicPeriod"/>
            </a:pPr>
            <a:r>
              <a:rPr lang="ar-IQ" sz="2800" b="1" dirty="0" smtClean="0">
                <a:ln>
                  <a:solidFill>
                    <a:srgbClr val="FFCCFF"/>
                  </a:solidFill>
                </a:ln>
                <a:solidFill>
                  <a:srgbClr val="FFFF00"/>
                </a:solidFill>
              </a:rPr>
              <a:t>واجبية العناية بالاخلاق : تطبيق الاجتهاد والحكم في التدقيق.</a:t>
            </a:r>
          </a:p>
          <a:p>
            <a:pPr marL="651510" indent="-514350" algn="justLow" rtl="1">
              <a:buClr>
                <a:srgbClr val="FF00FF"/>
              </a:buClr>
              <a:buSzPct val="106000"/>
              <a:buAutoNum type="arabicPeriod"/>
            </a:pPr>
            <a:r>
              <a:rPr lang="ar-IQ" sz="2800" b="1" dirty="0" smtClean="0">
                <a:ln>
                  <a:solidFill>
                    <a:srgbClr val="FFCCFF"/>
                  </a:solidFill>
                </a:ln>
                <a:solidFill>
                  <a:srgbClr val="FFFF00"/>
                </a:solidFill>
              </a:rPr>
              <a:t>الاستقلال: اساس </a:t>
            </a:r>
            <a:r>
              <a:rPr lang="ar-IQ" sz="2800" b="1" dirty="0" smtClean="0">
                <a:ln>
                  <a:solidFill>
                    <a:srgbClr val="FFCCFF"/>
                  </a:solidFill>
                </a:ln>
                <a:solidFill>
                  <a:srgbClr val="FFFF00"/>
                </a:solidFill>
              </a:rPr>
              <a:t>نزاهة </a:t>
            </a:r>
            <a:r>
              <a:rPr lang="ar-IQ" sz="2800" b="1" dirty="0" smtClean="0">
                <a:ln>
                  <a:solidFill>
                    <a:srgbClr val="FFCCFF"/>
                  </a:solidFill>
                </a:ln>
                <a:solidFill>
                  <a:srgbClr val="FFFF00"/>
                </a:solidFill>
              </a:rPr>
              <a:t>التدقيق وموضعية استنتاجات التدقيق.</a:t>
            </a:r>
          </a:p>
          <a:p>
            <a:pPr marL="651510" indent="-514350" algn="justLow" rtl="1">
              <a:buClr>
                <a:srgbClr val="FF00FF"/>
              </a:buClr>
              <a:buSzPct val="106000"/>
              <a:buAutoNum type="arabicPeriod"/>
            </a:pPr>
            <a:r>
              <a:rPr lang="ar-IQ" sz="2800" b="1" dirty="0" smtClean="0">
                <a:ln>
                  <a:solidFill>
                    <a:srgbClr val="FFCCFF"/>
                  </a:solidFill>
                </a:ln>
                <a:solidFill>
                  <a:srgbClr val="FFFF00"/>
                </a:solidFill>
              </a:rPr>
              <a:t>مقاربة مبنية على الدليل: استنتاجات تدقيق موثقة وقابلة للاستعادة.</a:t>
            </a:r>
            <a:endParaRPr lang="ar-IQ" sz="2800" b="1" dirty="0">
              <a:ln>
                <a:solidFill>
                  <a:srgbClr val="FFCCFF"/>
                </a:solidFill>
              </a:ln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87824" y="548680"/>
            <a:ext cx="5760640" cy="792088"/>
          </a:xfrm>
          <a:solidFill>
            <a:srgbClr val="FFC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>
            <a:normAutofit/>
          </a:bodyPr>
          <a:lstStyle/>
          <a:p>
            <a:pPr algn="ctr"/>
            <a:r>
              <a:rPr lang="ar-IQ" sz="4400" b="1" dirty="0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</a:rPr>
              <a:t>مبادئ الهيئات المانحة للشهادة</a:t>
            </a:r>
            <a:endParaRPr lang="ar-IQ" sz="4400" b="1" dirty="0">
              <a:ln>
                <a:solidFill>
                  <a:schemeClr val="bg1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1560" y="1600200"/>
            <a:ext cx="8219256" cy="4925144"/>
          </a:xfrm>
        </p:spPr>
        <p:txBody>
          <a:bodyPr/>
          <a:lstStyle/>
          <a:p>
            <a:pPr algn="r" rtl="1">
              <a:buNone/>
            </a:pPr>
            <a:r>
              <a:rPr lang="ar-IQ" b="1" dirty="0" smtClean="0"/>
              <a:t>المبادئ التالية مزود بها كارشاد الهيئات المانحة للشهادات / امناء السجل</a:t>
            </a:r>
            <a:endParaRPr lang="ar-IQ" dirty="0" smtClean="0"/>
          </a:p>
          <a:p>
            <a:pPr marL="457200" indent="398463" algn="r" rtl="1">
              <a:buFont typeface="Wingdings" pitchFamily="2" charset="2"/>
              <a:buChar char="Ø"/>
            </a:pPr>
            <a:r>
              <a:rPr lang="ar-IQ" sz="2800" b="1" dirty="0" smtClean="0">
                <a:solidFill>
                  <a:srgbClr val="FFC000"/>
                </a:solidFill>
              </a:rPr>
              <a:t>النزاهه وعدم التحيز</a:t>
            </a:r>
          </a:p>
          <a:p>
            <a:pPr marL="457200" indent="398463" algn="r" rtl="1">
              <a:buFont typeface="Wingdings" pitchFamily="2" charset="2"/>
              <a:buChar char="Ø"/>
            </a:pPr>
            <a:r>
              <a:rPr lang="ar-IQ" sz="2800" b="1" dirty="0" smtClean="0">
                <a:solidFill>
                  <a:srgbClr val="FFC000"/>
                </a:solidFill>
              </a:rPr>
              <a:t>الكفاءة </a:t>
            </a:r>
          </a:p>
          <a:p>
            <a:pPr marL="457200" indent="398463" algn="r" rtl="1">
              <a:buFont typeface="Wingdings" pitchFamily="2" charset="2"/>
              <a:buChar char="Ø"/>
            </a:pPr>
            <a:r>
              <a:rPr lang="ar-IQ" sz="2800" b="1" dirty="0" smtClean="0">
                <a:solidFill>
                  <a:srgbClr val="FFC000"/>
                </a:solidFill>
              </a:rPr>
              <a:t>المسؤولية </a:t>
            </a:r>
          </a:p>
          <a:p>
            <a:pPr marL="457200" indent="398463" algn="r" rtl="1">
              <a:buFont typeface="Wingdings" pitchFamily="2" charset="2"/>
              <a:buChar char="Ø"/>
            </a:pPr>
            <a:r>
              <a:rPr lang="ar-IQ" sz="2800" b="1" dirty="0" smtClean="0">
                <a:solidFill>
                  <a:srgbClr val="FFC000"/>
                </a:solidFill>
              </a:rPr>
              <a:t>الانفتاح </a:t>
            </a:r>
          </a:p>
          <a:p>
            <a:pPr marL="457200" indent="398463" algn="r" rtl="1">
              <a:buFont typeface="Wingdings" pitchFamily="2" charset="2"/>
              <a:buChar char="Ø"/>
            </a:pPr>
            <a:r>
              <a:rPr lang="ar-IQ" sz="2800" b="1" dirty="0" smtClean="0">
                <a:solidFill>
                  <a:srgbClr val="FFC000"/>
                </a:solidFill>
              </a:rPr>
              <a:t>السرية </a:t>
            </a:r>
          </a:p>
          <a:p>
            <a:pPr marL="457200" indent="398463" algn="r" rtl="1">
              <a:buFont typeface="Wingdings" pitchFamily="2" charset="2"/>
              <a:buChar char="Ø"/>
            </a:pPr>
            <a:r>
              <a:rPr lang="ar-IQ" sz="2800" b="1" dirty="0" smtClean="0">
                <a:solidFill>
                  <a:srgbClr val="FFC000"/>
                </a:solidFill>
              </a:rPr>
              <a:t>حل وحسم الشكاوي</a:t>
            </a:r>
            <a:endParaRPr lang="ar-IQ" sz="4000" b="1" dirty="0" smtClean="0">
              <a:solidFill>
                <a:srgbClr val="FFC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99992" y="476672"/>
            <a:ext cx="3816424" cy="720080"/>
          </a:xfrm>
          <a:solidFill>
            <a:srgbClr val="FFC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>
            <a:noAutofit/>
          </a:bodyPr>
          <a:lstStyle/>
          <a:p>
            <a:pPr algn="ctr" rtl="1"/>
            <a:r>
              <a:rPr lang="ar-IQ" sz="4800" b="1" dirty="0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</a:rPr>
              <a:t>ادارة عدم التحيز </a:t>
            </a:r>
            <a:endParaRPr lang="ar-IQ" sz="4800" b="1" dirty="0">
              <a:ln>
                <a:solidFill>
                  <a:schemeClr val="bg1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1560" y="1772816"/>
            <a:ext cx="8143825" cy="4709160"/>
          </a:xfrm>
        </p:spPr>
        <p:txBody>
          <a:bodyPr>
            <a:normAutofit/>
          </a:bodyPr>
          <a:lstStyle/>
          <a:p>
            <a:pPr algn="r" rtl="1">
              <a:buNone/>
            </a:pPr>
            <a:r>
              <a:rPr lang="ar-IQ" sz="2800" b="1" dirty="0" smtClean="0">
                <a:cs typeface="+mj-cs"/>
              </a:rPr>
              <a:t>على المدقق ان يكون مدركا بان الهيئة المانحة للشهادة يجب ان لا:</a:t>
            </a:r>
          </a:p>
          <a:p>
            <a:pPr algn="r" rtl="1">
              <a:buFontTx/>
              <a:buChar char="-"/>
            </a:pPr>
            <a:r>
              <a:rPr lang="ar-IQ" sz="2800" b="1" dirty="0" smtClean="0">
                <a:cs typeface="+mj-cs"/>
              </a:rPr>
              <a:t>تمنح الشهادة لشركة تابعة لها </a:t>
            </a:r>
            <a:r>
              <a:rPr lang="en-US" sz="2800" b="1" dirty="0" smtClean="0">
                <a:cs typeface="+mj-cs"/>
              </a:rPr>
              <a:t>100</a:t>
            </a:r>
            <a:r>
              <a:rPr lang="ar-IQ" sz="2800" b="1" dirty="0" smtClean="0">
                <a:cs typeface="+mj-cs"/>
              </a:rPr>
              <a:t> %</a:t>
            </a:r>
          </a:p>
          <a:p>
            <a:pPr algn="r" rtl="1">
              <a:buFontTx/>
              <a:buChar char="-"/>
            </a:pPr>
            <a:r>
              <a:rPr lang="ar-IQ" sz="2800" b="1" dirty="0" smtClean="0">
                <a:cs typeface="+mj-cs"/>
              </a:rPr>
              <a:t>تمنح الشهادة لشركة اخرى مانحة للشهاده</a:t>
            </a:r>
          </a:p>
          <a:p>
            <a:pPr algn="r" rtl="1">
              <a:buFontTx/>
              <a:buChar char="-"/>
            </a:pPr>
            <a:r>
              <a:rPr lang="ar-IQ" sz="2800" b="1" dirty="0" smtClean="0">
                <a:cs typeface="+mj-cs"/>
              </a:rPr>
              <a:t>تزويد باستشارات نظام الادارة </a:t>
            </a:r>
          </a:p>
          <a:p>
            <a:pPr algn="r" rtl="1">
              <a:buFontTx/>
              <a:buChar char="-"/>
            </a:pPr>
            <a:r>
              <a:rPr lang="ar-IQ" sz="2800" b="1" dirty="0" smtClean="0">
                <a:cs typeface="+mj-cs"/>
              </a:rPr>
              <a:t>تسويق مع المنشأت الاستشارية </a:t>
            </a:r>
          </a:p>
          <a:p>
            <a:pPr algn="r" rtl="1">
              <a:buFontTx/>
              <a:buChar char="-"/>
            </a:pPr>
            <a:r>
              <a:rPr lang="ar-IQ" sz="2800" b="1" dirty="0" smtClean="0">
                <a:cs typeface="+mj-cs"/>
              </a:rPr>
              <a:t>تستخدم مدققين قد قامو بممارسة استشارات نظام الادارة ليشاركوا في التدقيق في انشطة منح الشهادات</a:t>
            </a:r>
            <a:endParaRPr lang="ar-IQ" sz="2800" b="1" dirty="0"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69568" y="232915"/>
            <a:ext cx="4474840" cy="603797"/>
          </a:xfrm>
        </p:spPr>
        <p:txBody>
          <a:bodyPr>
            <a:normAutofit fontScale="90000"/>
          </a:bodyPr>
          <a:lstStyle/>
          <a:p>
            <a:pPr rtl="1"/>
            <a:r>
              <a:rPr lang="ar-IQ" b="1" dirty="0" smtClean="0"/>
              <a:t>تدقيق منح الشهادة المبدئي</a:t>
            </a:r>
            <a:endParaRPr lang="ar-IQ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28670"/>
            <a:ext cx="8258204" cy="5715040"/>
          </a:xfrm>
        </p:spPr>
        <p:txBody>
          <a:bodyPr/>
          <a:lstStyle/>
          <a:p>
            <a:pPr algn="r" rtl="1">
              <a:buNone/>
            </a:pPr>
            <a:r>
              <a:rPr lang="ar-IQ" dirty="0" smtClean="0"/>
              <a:t> </a:t>
            </a:r>
            <a:endParaRPr lang="ar-IQ" dirty="0"/>
          </a:p>
        </p:txBody>
      </p:sp>
      <p:sp>
        <p:nvSpPr>
          <p:cNvPr id="4" name="Down Arrow Callout 3"/>
          <p:cNvSpPr/>
          <p:nvPr/>
        </p:nvSpPr>
        <p:spPr>
          <a:xfrm>
            <a:off x="2699792" y="928670"/>
            <a:ext cx="4104456" cy="857256"/>
          </a:xfrm>
          <a:prstGeom prst="downArrowCallout">
            <a:avLst/>
          </a:prstGeom>
          <a:gradFill flip="none" rotWithShape="1">
            <a:gsLst>
              <a:gs pos="0">
                <a:srgbClr val="FFC000">
                  <a:tint val="66000"/>
                  <a:satMod val="160000"/>
                </a:srgbClr>
              </a:gs>
              <a:gs pos="50000">
                <a:srgbClr val="FFC000">
                  <a:tint val="44500"/>
                  <a:satMod val="160000"/>
                </a:srgbClr>
              </a:gs>
              <a:gs pos="100000">
                <a:srgbClr val="FFC000">
                  <a:tint val="23500"/>
                  <a:satMod val="160000"/>
                </a:srgbClr>
              </a:gs>
            </a:gsLst>
            <a:lin ang="0" scaled="1"/>
            <a:tileRect/>
          </a:gradFill>
          <a:ln w="28575">
            <a:solidFill>
              <a:srgbClr val="FFFF99"/>
            </a:solidFill>
          </a:ln>
          <a:scene3d>
            <a:camera prst="orthographicFront">
              <a:rot lat="0" lon="0" rev="0"/>
            </a:camera>
            <a:lightRig rig="sunset" dir="t"/>
          </a:scene3d>
          <a:sp3d prstMaterial="dkEdge">
            <a:bevelT w="63500" h="25400" prst="angle"/>
          </a:sp3d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IQ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الطلب</a:t>
            </a:r>
            <a:endParaRPr lang="ar-IQ" sz="36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Down Arrow Callout 11"/>
          <p:cNvSpPr/>
          <p:nvPr/>
        </p:nvSpPr>
        <p:spPr>
          <a:xfrm>
            <a:off x="2699792" y="1714488"/>
            <a:ext cx="4104456" cy="857256"/>
          </a:xfrm>
          <a:prstGeom prst="downArrowCallout">
            <a:avLst/>
          </a:prstGeom>
          <a:gradFill flip="none" rotWithShape="1">
            <a:gsLst>
              <a:gs pos="0">
                <a:srgbClr val="FFC000">
                  <a:tint val="66000"/>
                  <a:satMod val="160000"/>
                </a:srgbClr>
              </a:gs>
              <a:gs pos="50000">
                <a:srgbClr val="FFC000">
                  <a:tint val="44500"/>
                  <a:satMod val="160000"/>
                </a:srgbClr>
              </a:gs>
              <a:gs pos="100000">
                <a:srgbClr val="FFC000">
                  <a:tint val="23500"/>
                  <a:satMod val="160000"/>
                </a:srgbClr>
              </a:gs>
            </a:gsLst>
            <a:lin ang="0" scaled="1"/>
            <a:tileRect/>
          </a:gradFill>
          <a:ln w="28575">
            <a:solidFill>
              <a:srgbClr val="FFFF99"/>
            </a:solidFill>
          </a:ln>
          <a:scene3d>
            <a:camera prst="orthographicFront">
              <a:rot lat="0" lon="0" rev="0"/>
            </a:camera>
            <a:lightRig rig="sunset" dir="t"/>
          </a:scene3d>
          <a:sp3d prstMaterial="dkEdge">
            <a:bevelT w="63500" h="25400" prst="angle"/>
          </a:sp3d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IQ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مراجعة الطلب</a:t>
            </a:r>
            <a:endParaRPr lang="ar-IQ" sz="3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Down Arrow Callout 12"/>
          <p:cNvSpPr/>
          <p:nvPr/>
        </p:nvSpPr>
        <p:spPr>
          <a:xfrm>
            <a:off x="2699792" y="2571744"/>
            <a:ext cx="4104456" cy="857256"/>
          </a:xfrm>
          <a:prstGeom prst="downArrowCallout">
            <a:avLst/>
          </a:prstGeom>
          <a:gradFill flip="none" rotWithShape="1">
            <a:gsLst>
              <a:gs pos="0">
                <a:srgbClr val="FFC000">
                  <a:tint val="66000"/>
                  <a:satMod val="160000"/>
                </a:srgbClr>
              </a:gs>
              <a:gs pos="50000">
                <a:srgbClr val="FFC000">
                  <a:tint val="44500"/>
                  <a:satMod val="160000"/>
                </a:srgbClr>
              </a:gs>
              <a:gs pos="100000">
                <a:srgbClr val="FFC000">
                  <a:tint val="23500"/>
                  <a:satMod val="160000"/>
                </a:srgbClr>
              </a:gs>
            </a:gsLst>
            <a:lin ang="0" scaled="1"/>
            <a:tileRect/>
          </a:gradFill>
          <a:ln w="28575">
            <a:solidFill>
              <a:srgbClr val="FFFF99"/>
            </a:solidFill>
          </a:ln>
          <a:scene3d>
            <a:camera prst="orthographicFront">
              <a:rot lat="0" lon="0" rev="0"/>
            </a:camera>
            <a:lightRig rig="sunset" dir="t"/>
          </a:scene3d>
          <a:sp3d prstMaterial="dkEdge">
            <a:bevelT w="63500" h="25400" prst="angle"/>
          </a:sp3d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IQ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مرحلة التدقيق </a:t>
            </a:r>
            <a:r>
              <a:rPr lang="en-US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</a:t>
            </a:r>
            <a:endParaRPr lang="ar-IQ" sz="36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" name="Down Arrow Callout 13"/>
          <p:cNvSpPr/>
          <p:nvPr/>
        </p:nvSpPr>
        <p:spPr>
          <a:xfrm>
            <a:off x="2699792" y="3357562"/>
            <a:ext cx="4104456" cy="857256"/>
          </a:xfrm>
          <a:prstGeom prst="downArrowCallout">
            <a:avLst/>
          </a:prstGeom>
          <a:gradFill flip="none" rotWithShape="1">
            <a:gsLst>
              <a:gs pos="0">
                <a:srgbClr val="FFC000">
                  <a:tint val="66000"/>
                  <a:satMod val="160000"/>
                </a:srgbClr>
              </a:gs>
              <a:gs pos="50000">
                <a:srgbClr val="FFC000">
                  <a:tint val="44500"/>
                  <a:satMod val="160000"/>
                </a:srgbClr>
              </a:gs>
              <a:gs pos="100000">
                <a:srgbClr val="FFC000">
                  <a:tint val="23500"/>
                  <a:satMod val="160000"/>
                </a:srgbClr>
              </a:gs>
            </a:gsLst>
            <a:lin ang="0" scaled="1"/>
            <a:tileRect/>
          </a:gradFill>
          <a:ln w="28575">
            <a:solidFill>
              <a:srgbClr val="FFFF99"/>
            </a:solidFill>
          </a:ln>
          <a:scene3d>
            <a:camera prst="orthographicFront">
              <a:rot lat="0" lon="0" rev="0"/>
            </a:camera>
            <a:lightRig rig="sunset" dir="t"/>
          </a:scene3d>
          <a:sp3d prstMaterial="dkEdge">
            <a:bevelT w="63500" h="25400" prst="angle"/>
          </a:sp3d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IQ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مرحلة التدقيق </a:t>
            </a:r>
            <a:r>
              <a:rPr lang="en-US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endParaRPr lang="ar-IQ" sz="3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" name="Down Arrow Callout 14"/>
          <p:cNvSpPr/>
          <p:nvPr/>
        </p:nvSpPr>
        <p:spPr>
          <a:xfrm>
            <a:off x="2699792" y="4143380"/>
            <a:ext cx="4104456" cy="857256"/>
          </a:xfrm>
          <a:prstGeom prst="downArrowCallout">
            <a:avLst/>
          </a:prstGeom>
          <a:gradFill flip="none" rotWithShape="1">
            <a:gsLst>
              <a:gs pos="0">
                <a:srgbClr val="FFC000">
                  <a:tint val="66000"/>
                  <a:satMod val="160000"/>
                </a:srgbClr>
              </a:gs>
              <a:gs pos="50000">
                <a:srgbClr val="FFC000">
                  <a:tint val="44500"/>
                  <a:satMod val="160000"/>
                </a:srgbClr>
              </a:gs>
              <a:gs pos="100000">
                <a:srgbClr val="FFC000">
                  <a:tint val="23500"/>
                  <a:satMod val="160000"/>
                </a:srgbClr>
              </a:gs>
            </a:gsLst>
            <a:lin ang="0" scaled="1"/>
            <a:tileRect/>
          </a:gradFill>
          <a:ln w="28575">
            <a:solidFill>
              <a:srgbClr val="FFFF99"/>
            </a:solidFill>
          </a:ln>
          <a:scene3d>
            <a:camera prst="orthographicFront">
              <a:rot lat="0" lon="0" rev="0"/>
            </a:camera>
            <a:lightRig rig="sunset" dir="t"/>
          </a:scene3d>
          <a:sp3d prstMaterial="dkEdge">
            <a:bevelT w="63500" h="25400" prst="angle"/>
          </a:sp3d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IQ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تقارير التدقيق </a:t>
            </a:r>
            <a:endParaRPr lang="ar-IQ" sz="3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" name="Down Arrow Callout 15"/>
          <p:cNvSpPr/>
          <p:nvPr/>
        </p:nvSpPr>
        <p:spPr>
          <a:xfrm>
            <a:off x="2699792" y="4929198"/>
            <a:ext cx="4104456" cy="857256"/>
          </a:xfrm>
          <a:prstGeom prst="downArrowCallout">
            <a:avLst/>
          </a:prstGeom>
          <a:gradFill flip="none" rotWithShape="1">
            <a:gsLst>
              <a:gs pos="0">
                <a:srgbClr val="FFC000">
                  <a:tint val="66000"/>
                  <a:satMod val="160000"/>
                </a:srgbClr>
              </a:gs>
              <a:gs pos="50000">
                <a:srgbClr val="FFC000">
                  <a:tint val="44500"/>
                  <a:satMod val="160000"/>
                </a:srgbClr>
              </a:gs>
              <a:gs pos="100000">
                <a:srgbClr val="FFC000">
                  <a:tint val="23500"/>
                  <a:satMod val="160000"/>
                </a:srgbClr>
              </a:gs>
            </a:gsLst>
            <a:lin ang="0" scaled="1"/>
            <a:tileRect/>
          </a:gradFill>
          <a:ln w="28575">
            <a:solidFill>
              <a:srgbClr val="FFFF99"/>
            </a:solidFill>
          </a:ln>
          <a:scene3d>
            <a:camera prst="orthographicFront">
              <a:rot lat="0" lon="0" rev="0"/>
            </a:camera>
            <a:lightRig rig="sunset" dir="t"/>
          </a:scene3d>
          <a:sp3d prstMaterial="dkEdge">
            <a:bevelT w="63500" h="25400" prst="angle"/>
          </a:sp3d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IQ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انشطة مابعد التدقيق</a:t>
            </a:r>
            <a:endParaRPr lang="ar-IQ" sz="3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7" name="Down Arrow Callout 16"/>
          <p:cNvSpPr/>
          <p:nvPr/>
        </p:nvSpPr>
        <p:spPr>
          <a:xfrm>
            <a:off x="2699792" y="5715016"/>
            <a:ext cx="4104456" cy="857256"/>
          </a:xfrm>
          <a:prstGeom prst="downArrowCallout">
            <a:avLst/>
          </a:prstGeom>
          <a:gradFill flip="none" rotWithShape="1">
            <a:gsLst>
              <a:gs pos="0">
                <a:srgbClr val="FFC000">
                  <a:tint val="66000"/>
                  <a:satMod val="160000"/>
                </a:srgbClr>
              </a:gs>
              <a:gs pos="50000">
                <a:srgbClr val="FFC000">
                  <a:tint val="44500"/>
                  <a:satMod val="160000"/>
                </a:srgbClr>
              </a:gs>
              <a:gs pos="100000">
                <a:srgbClr val="FFC000">
                  <a:tint val="23500"/>
                  <a:satMod val="160000"/>
                </a:srgbClr>
              </a:gs>
            </a:gsLst>
            <a:lin ang="0" scaled="1"/>
            <a:tileRect/>
          </a:gradFill>
          <a:ln w="28575">
            <a:solidFill>
              <a:srgbClr val="FFFF99"/>
            </a:solidFill>
          </a:ln>
          <a:scene3d>
            <a:camera prst="orthographicFront">
              <a:rot lat="0" lon="0" rev="0"/>
            </a:camera>
            <a:lightRig rig="sunset" dir="t"/>
          </a:scene3d>
          <a:sp3d prstMaterial="dkEdge">
            <a:bevelT w="63500" h="25400" prst="angle"/>
          </a:sp3d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IQ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قرار منح الشهادة المبدئي</a:t>
            </a:r>
            <a:endParaRPr lang="ar-IQ" sz="2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5292080" y="260648"/>
            <a:ext cx="3168352" cy="768350"/>
          </a:xfrm>
          <a:prstGeom prst="rect">
            <a:avLst/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b">
            <a:norm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ar-SA" sz="3600" b="1" spc="150" dirty="0">
                <a:ln w="11430"/>
                <a:solidFill>
                  <a:schemeClr val="bg1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Simplified Arabic" pitchFamily="18" charset="-78"/>
                <a:cs typeface="Simplified Arabic" pitchFamily="18" charset="-78"/>
              </a:rPr>
              <a:t>أنواع التدقيق</a:t>
            </a:r>
            <a:endParaRPr lang="en-US" sz="3600" b="1" spc="150" dirty="0">
              <a:ln w="11430"/>
              <a:solidFill>
                <a:schemeClr val="bg1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Simplified Arabic" pitchFamily="18" charset="-78"/>
              <a:cs typeface="Simplified Arabic" pitchFamily="18" charset="-78"/>
            </a:endParaRP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179512" y="980728"/>
            <a:ext cx="8786812" cy="542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693737" lvl="1" indent="-514350" algn="just" eaLnBrk="0" hangingPunct="0">
              <a:lnSpc>
                <a:spcPct val="150000"/>
              </a:lnSpc>
              <a:buClr>
                <a:srgbClr val="FFC000"/>
              </a:buClr>
              <a:buSzPct val="108000"/>
              <a:buFont typeface="+mj-lt"/>
              <a:buAutoNum type="arabicPeriod"/>
              <a:defRPr/>
            </a:pPr>
            <a:r>
              <a:rPr lang="ar-EG" sz="3000" b="1" u="sng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implified Arabic" pitchFamily="18" charset="-78"/>
                <a:cs typeface="Simplified Arabic" pitchFamily="18" charset="-78"/>
              </a:rPr>
              <a:t>تدقيق الطرف الأول أو التدقيق الداخلى</a:t>
            </a:r>
            <a:r>
              <a:rPr lang="ar-SA" sz="3000" b="1" u="sng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implified Arabic" pitchFamily="18" charset="-78"/>
                <a:cs typeface="Simplified Arabic" pitchFamily="18" charset="-78"/>
              </a:rPr>
              <a:t>:</a:t>
            </a:r>
            <a:endParaRPr lang="ar-IQ" sz="3000" b="1" u="sng" dirty="0" smtClean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implified Arabic" pitchFamily="18" charset="-78"/>
              <a:cs typeface="Simplified Arabic" pitchFamily="18" charset="-78"/>
            </a:endParaRPr>
          </a:p>
          <a:p>
            <a:pPr marL="179387" lvl="1" algn="just" eaLnBrk="0" hangingPunct="0">
              <a:lnSpc>
                <a:spcPct val="150000"/>
              </a:lnSpc>
              <a:buClr>
                <a:srgbClr val="FFC000"/>
              </a:buClr>
              <a:buSzPct val="108000"/>
              <a:defRPr/>
            </a:pPr>
            <a:r>
              <a:rPr lang="ar-EG" sz="30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implified Arabic" pitchFamily="18" charset="-78"/>
                <a:cs typeface="Simplified Arabic" pitchFamily="18" charset="-78"/>
              </a:rPr>
              <a:t> </a:t>
            </a:r>
            <a:r>
              <a:rPr lang="ar-EG" sz="3000" b="1" dirty="0">
                <a:latin typeface="Simplified Arabic" pitchFamily="18" charset="-78"/>
                <a:cs typeface="Simplified Arabic" pitchFamily="18" charset="-78"/>
              </a:rPr>
              <a:t>هو تدقيق</a:t>
            </a:r>
            <a:r>
              <a:rPr lang="ar-SA" sz="3000" b="1" dirty="0">
                <a:latin typeface="Simplified Arabic" pitchFamily="18" charset="-78"/>
                <a:cs typeface="Simplified Arabic" pitchFamily="18" charset="-78"/>
              </a:rPr>
              <a:t>  تقوم به الشركة على الأنشطة والعمليات المختلفة للتأكد من أن نظام الجودة يطبق كما هو موصف في وثائق الجودة وأن نظام الجودة فعال ويحقق الأهداف التي وضعتها </a:t>
            </a:r>
            <a:r>
              <a:rPr lang="ar-SA" sz="3000" b="1" dirty="0" smtClean="0">
                <a:solidFill>
                  <a:schemeClr val="bg1"/>
                </a:solidFill>
                <a:latin typeface="Simplified Arabic" pitchFamily="18" charset="-78"/>
                <a:cs typeface="Simplified Arabic" pitchFamily="18" charset="-78"/>
              </a:rPr>
              <a:t>الشركة.</a:t>
            </a:r>
            <a:endParaRPr lang="ar-IQ" sz="3000" b="1" dirty="0">
              <a:solidFill>
                <a:schemeClr val="bg1"/>
              </a:solidFill>
              <a:latin typeface="Simplified Arabic" pitchFamily="18" charset="-78"/>
              <a:cs typeface="Simplified Arabic" pitchFamily="18" charset="-78"/>
            </a:endParaRPr>
          </a:p>
          <a:p>
            <a:pPr marL="179387" lvl="1" algn="just" eaLnBrk="0" hangingPunct="0">
              <a:lnSpc>
                <a:spcPct val="150000"/>
              </a:lnSpc>
              <a:buClr>
                <a:srgbClr val="FFC000"/>
              </a:buClr>
              <a:buSzPct val="108000"/>
              <a:defRPr/>
            </a:pPr>
            <a:r>
              <a:rPr lang="ar-IQ" sz="30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implified Arabic" pitchFamily="18" charset="-78"/>
                <a:cs typeface="Simplified Arabic" pitchFamily="18" charset="-78"/>
              </a:rPr>
              <a:t>2. </a:t>
            </a:r>
            <a:r>
              <a:rPr lang="ar-EG" sz="3000" b="1" u="sng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implified Arabic" pitchFamily="18" charset="-78"/>
                <a:cs typeface="Simplified Arabic" pitchFamily="18" charset="-78"/>
              </a:rPr>
              <a:t>تدقيق </a:t>
            </a:r>
            <a:r>
              <a:rPr lang="ar-EG" sz="3000" b="1" u="sng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implified Arabic" pitchFamily="18" charset="-78"/>
                <a:cs typeface="Simplified Arabic" pitchFamily="18" charset="-78"/>
              </a:rPr>
              <a:t>الطرف الثانى أو تدقيق الموردين</a:t>
            </a:r>
            <a:r>
              <a:rPr lang="ar-SA" sz="30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implified Arabic" pitchFamily="18" charset="-78"/>
                <a:cs typeface="Simplified Arabic" pitchFamily="18" charset="-78"/>
              </a:rPr>
              <a:t>:</a:t>
            </a:r>
            <a:r>
              <a:rPr lang="en-US" sz="30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implified Arabic" pitchFamily="18" charset="-78"/>
                <a:cs typeface="Simplified Arabic" pitchFamily="18" charset="-78"/>
              </a:rPr>
              <a:t> </a:t>
            </a:r>
            <a:endParaRPr lang="ar-IQ" sz="3000" b="1" dirty="0" smtClean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implified Arabic" pitchFamily="18" charset="-78"/>
              <a:cs typeface="Simplified Arabic" pitchFamily="18" charset="-78"/>
            </a:endParaRPr>
          </a:p>
          <a:p>
            <a:pPr marL="179387" lvl="1" algn="just" eaLnBrk="0" hangingPunct="0">
              <a:lnSpc>
                <a:spcPct val="150000"/>
              </a:lnSpc>
              <a:buClr>
                <a:srgbClr val="FFC000"/>
              </a:buClr>
              <a:buSzPct val="108000"/>
              <a:defRPr/>
            </a:pPr>
            <a:r>
              <a:rPr lang="ar-SA" sz="3000" b="1" dirty="0" smtClean="0">
                <a:latin typeface="Simplified Arabic" pitchFamily="18" charset="-78"/>
                <a:cs typeface="Simplified Arabic" pitchFamily="18" charset="-78"/>
              </a:rPr>
              <a:t>هو </a:t>
            </a:r>
            <a:r>
              <a:rPr lang="ar-SA" sz="3000" b="1" dirty="0">
                <a:latin typeface="Simplified Arabic" pitchFamily="18" charset="-78"/>
                <a:cs typeface="Simplified Arabic" pitchFamily="18" charset="-78"/>
              </a:rPr>
              <a:t>مراجعة الشركة على نظام الجودة لمورد يتعامل مع الشركة أو مورد جديد للتأكد من قدرتهم </a:t>
            </a:r>
            <a:r>
              <a:rPr lang="ar-SA" sz="3000" b="1" dirty="0" smtClean="0">
                <a:latin typeface="Simplified Arabic" pitchFamily="18" charset="-78"/>
                <a:cs typeface="Simplified Arabic" pitchFamily="18" charset="-78"/>
              </a:rPr>
              <a:t>عل</a:t>
            </a:r>
            <a:r>
              <a:rPr lang="ar-IQ" sz="3000" b="1" dirty="0" smtClean="0">
                <a:latin typeface="Simplified Arabic" pitchFamily="18" charset="-78"/>
                <a:cs typeface="Simplified Arabic" pitchFamily="18" charset="-78"/>
              </a:rPr>
              <a:t>ى</a:t>
            </a:r>
            <a:r>
              <a:rPr lang="ar-SA" sz="3000" b="1" dirty="0" smtClean="0">
                <a:latin typeface="Simplified Arabic" pitchFamily="18" charset="-78"/>
                <a:cs typeface="Simplified Arabic" pitchFamily="18" charset="-78"/>
              </a:rPr>
              <a:t> </a:t>
            </a:r>
            <a:r>
              <a:rPr lang="ar-SA" sz="3000" b="1" dirty="0">
                <a:latin typeface="Simplified Arabic" pitchFamily="18" charset="-78"/>
                <a:cs typeface="Simplified Arabic" pitchFamily="18" charset="-78"/>
              </a:rPr>
              <a:t>تحقيق متطلبات </a:t>
            </a:r>
            <a:r>
              <a:rPr lang="ar-SA" sz="3000" b="1" dirty="0" smtClean="0">
                <a:latin typeface="Simplified Arabic" pitchFamily="18" charset="-78"/>
                <a:cs typeface="Simplified Arabic" pitchFamily="18" charset="-78"/>
              </a:rPr>
              <a:t>محددة</a:t>
            </a:r>
            <a:r>
              <a:rPr lang="ar-IQ" sz="3000" b="1" dirty="0" smtClean="0">
                <a:solidFill>
                  <a:schemeClr val="bg1"/>
                </a:solidFill>
                <a:latin typeface="Simplified Arabic" pitchFamily="18" charset="-78"/>
                <a:cs typeface="Simplified Arabic" pitchFamily="18" charset="-78"/>
              </a:rPr>
              <a:t>.</a:t>
            </a:r>
            <a:endParaRPr lang="en-US" sz="3000" b="1" dirty="0">
              <a:solidFill>
                <a:schemeClr val="bg1"/>
              </a:solidFill>
              <a:latin typeface="Simplified Arabic" pitchFamily="18" charset="-78"/>
              <a:cs typeface="Simplified Arabic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6172553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357188" y="1340767"/>
            <a:ext cx="8569325" cy="51600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514350" indent="-514350" eaLnBrk="0" hangingPunct="0">
              <a:lnSpc>
                <a:spcPct val="110000"/>
              </a:lnSpc>
              <a:buFont typeface="+mj-lt"/>
              <a:buAutoNum type="arabicPeriod" startAt="3"/>
              <a:defRPr/>
            </a:pPr>
            <a:r>
              <a:rPr lang="ar-EG" sz="3000" b="1" dirty="0">
                <a:solidFill>
                  <a:srgbClr val="FFC000"/>
                </a:solidFill>
                <a:latin typeface="Simplified Arabic" pitchFamily="18" charset="-78"/>
                <a:cs typeface="Simplified Arabic" pitchFamily="18" charset="-78"/>
              </a:rPr>
              <a:t>تدقيق الطرف الثالث أو التدقيق للحصول على شهادة المطابقة لمتطلبات مواصفة معتمدة: </a:t>
            </a:r>
            <a:endParaRPr lang="ar-SA" sz="3000" b="1" dirty="0">
              <a:solidFill>
                <a:srgbClr val="FFC000"/>
              </a:solidFill>
              <a:latin typeface="Simplified Arabic" pitchFamily="18" charset="-78"/>
              <a:cs typeface="Simplified Arabic" pitchFamily="18" charset="-78"/>
            </a:endParaRPr>
          </a:p>
          <a:p>
            <a:pPr algn="justLow" eaLnBrk="0" hangingPunct="0">
              <a:lnSpc>
                <a:spcPct val="150000"/>
              </a:lnSpc>
              <a:buFont typeface="Webdings" pitchFamily="18" charset="2"/>
              <a:buNone/>
              <a:defRPr/>
            </a:pPr>
            <a:r>
              <a:rPr lang="ar-SA" sz="3000" b="1" dirty="0">
                <a:latin typeface="Simplified Arabic" pitchFamily="18" charset="-78"/>
                <a:cs typeface="Simplified Arabic" pitchFamily="18" charset="-78"/>
              </a:rPr>
              <a:t> </a:t>
            </a:r>
            <a:r>
              <a:rPr lang="ar-SA" sz="3200" b="1" dirty="0" smtClean="0">
                <a:latin typeface="Simplified Arabic" pitchFamily="18" charset="-78"/>
                <a:cs typeface="Simplified Arabic" pitchFamily="18" charset="-78"/>
              </a:rPr>
              <a:t>هو </a:t>
            </a:r>
            <a:r>
              <a:rPr lang="ar-EG" sz="3200" b="1" dirty="0" smtClean="0">
                <a:latin typeface="Simplified Arabic" pitchFamily="18" charset="-78"/>
                <a:cs typeface="Simplified Arabic" pitchFamily="18" charset="-78"/>
              </a:rPr>
              <a:t>تدقيق على</a:t>
            </a:r>
            <a:r>
              <a:rPr lang="ar-SA" sz="3200" b="1" dirty="0" smtClean="0">
                <a:latin typeface="Simplified Arabic" pitchFamily="18" charset="-78"/>
                <a:cs typeface="Simplified Arabic" pitchFamily="18" charset="-78"/>
              </a:rPr>
              <a:t> نظام الجودة في المؤسسة بواسطة مؤسسة أخرى</a:t>
            </a:r>
            <a:r>
              <a:rPr lang="ar-EG" sz="3200" b="1" dirty="0" smtClean="0">
                <a:latin typeface="Simplified Arabic" pitchFamily="18" charset="-78"/>
                <a:cs typeface="Simplified Arabic" pitchFamily="18" charset="-78"/>
              </a:rPr>
              <a:t> محترفة  ومستقلة </a:t>
            </a:r>
            <a:r>
              <a:rPr lang="ar-SA" sz="3200" b="1" dirty="0" smtClean="0">
                <a:latin typeface="Simplified Arabic" pitchFamily="18" charset="-78"/>
                <a:cs typeface="Simplified Arabic" pitchFamily="18" charset="-78"/>
              </a:rPr>
              <a:t> حيث يتم تقييم أنشطة المؤسسة بالمقارنة بمتطلبات</a:t>
            </a:r>
            <a:r>
              <a:rPr lang="ar-EG" sz="3200" b="1" dirty="0" smtClean="0">
                <a:latin typeface="Simplified Arabic" pitchFamily="18" charset="-78"/>
                <a:cs typeface="Simplified Arabic" pitchFamily="18" charset="-78"/>
              </a:rPr>
              <a:t> مواصفة معتمدة و</a:t>
            </a:r>
            <a:r>
              <a:rPr lang="ar-SA" sz="3200" b="1" dirty="0" smtClean="0">
                <a:latin typeface="Simplified Arabic" pitchFamily="18" charset="-78"/>
                <a:cs typeface="Simplified Arabic" pitchFamily="18" charset="-78"/>
              </a:rPr>
              <a:t> محددة. </a:t>
            </a:r>
            <a:endParaRPr lang="ar-SA" sz="3000" b="1" dirty="0">
              <a:latin typeface="Simplified Arabic" pitchFamily="18" charset="-78"/>
              <a:cs typeface="Simplified Arabic" pitchFamily="18" charset="-78"/>
            </a:endParaRPr>
          </a:p>
          <a:p>
            <a:pPr algn="just">
              <a:lnSpc>
                <a:spcPct val="150000"/>
              </a:lnSpc>
              <a:buFont typeface="Wingdings" pitchFamily="2" charset="2"/>
              <a:buChar char="Ø"/>
              <a:defRPr/>
            </a:pPr>
            <a:endParaRPr lang="en-US" sz="3000" b="1" dirty="0">
              <a:latin typeface="Simplified Arabic" pitchFamily="18" charset="-78"/>
              <a:cs typeface="Simplified Arabic" pitchFamily="18" charset="-78"/>
            </a:endParaRPr>
          </a:p>
          <a:p>
            <a:pPr marL="365125" indent="-255588" algn="just">
              <a:lnSpc>
                <a:spcPct val="150000"/>
              </a:lnSpc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None/>
              <a:defRPr/>
            </a:pPr>
            <a:r>
              <a:rPr lang="ar-SA" sz="3000" b="1" dirty="0">
                <a:solidFill>
                  <a:srgbClr val="993300"/>
                </a:solidFill>
                <a:latin typeface="Simplified Arabic" pitchFamily="18" charset="-78"/>
                <a:cs typeface="Simplified Arabic" pitchFamily="18" charset="-78"/>
              </a:rPr>
              <a:t> </a:t>
            </a:r>
          </a:p>
          <a:p>
            <a:pPr marL="365125" indent="-255588" algn="just">
              <a:lnSpc>
                <a:spcPct val="150000"/>
              </a:lnSpc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None/>
              <a:defRPr/>
            </a:pPr>
            <a:endParaRPr lang="ar-SA" sz="3000" b="1" dirty="0">
              <a:solidFill>
                <a:srgbClr val="993300"/>
              </a:solidFill>
              <a:latin typeface="Simplified Arabic" pitchFamily="18" charset="-78"/>
              <a:cs typeface="Simplified Arabic" pitchFamily="18" charset="-78"/>
            </a:endParaRPr>
          </a:p>
          <a:p>
            <a:pPr marL="365125" indent="-255588" algn="just">
              <a:lnSpc>
                <a:spcPct val="150000"/>
              </a:lnSpc>
              <a:spcBef>
                <a:spcPts val="400"/>
              </a:spcBef>
              <a:buClr>
                <a:schemeClr val="accent1"/>
              </a:buClr>
              <a:buSzPct val="68000"/>
              <a:defRPr/>
            </a:pPr>
            <a:endParaRPr lang="en-US" sz="3000" b="1" dirty="0">
              <a:latin typeface="Simplified Arabic" pitchFamily="18" charset="-78"/>
              <a:cs typeface="Simplified Arabic" pitchFamily="18" charset="-78"/>
            </a:endParaRPr>
          </a:p>
          <a:p>
            <a:pPr marL="365125" indent="-255588" algn="just">
              <a:lnSpc>
                <a:spcPct val="150000"/>
              </a:lnSpc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  <a:defRPr/>
            </a:pPr>
            <a:endParaRPr lang="en-US" sz="3000" b="1" i="1" dirty="0">
              <a:latin typeface="Simplified Arabic" pitchFamily="18" charset="-78"/>
              <a:cs typeface="Simplified Arabic" pitchFamily="18" charset="-78"/>
            </a:endParaRPr>
          </a:p>
          <a:p>
            <a:pPr marL="365125" indent="-255588" algn="just">
              <a:lnSpc>
                <a:spcPct val="150000"/>
              </a:lnSpc>
              <a:spcBef>
                <a:spcPts val="400"/>
              </a:spcBef>
              <a:buClr>
                <a:schemeClr val="accent1"/>
              </a:buClr>
              <a:buSzPct val="68000"/>
              <a:defRPr/>
            </a:pPr>
            <a:endParaRPr lang="en-US" sz="3000" b="1" dirty="0">
              <a:latin typeface="Simplified Arabic" pitchFamily="18" charset="-78"/>
              <a:cs typeface="Simplified Arabic" pitchFamily="18" charset="-78"/>
            </a:endParaRPr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5292080" y="260648"/>
            <a:ext cx="3168352" cy="768350"/>
          </a:xfrm>
          <a:prstGeom prst="rect">
            <a:avLst/>
          </a:prstGeom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b">
            <a:norm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ar-SA" sz="3600" b="1" spc="150" dirty="0">
                <a:ln w="11430"/>
                <a:solidFill>
                  <a:schemeClr val="bg1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Simplified Arabic" pitchFamily="18" charset="-78"/>
                <a:cs typeface="Simplified Arabic" pitchFamily="18" charset="-78"/>
              </a:rPr>
              <a:t>أنواع التدقيق</a:t>
            </a:r>
            <a:endParaRPr lang="en-US" sz="3600" b="1" spc="150" dirty="0">
              <a:ln w="11430"/>
              <a:solidFill>
                <a:schemeClr val="bg1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  <a:latin typeface="Simplified Arabic" pitchFamily="18" charset="-78"/>
              <a:cs typeface="Simplified Arabic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6151925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2342231" y="356394"/>
            <a:ext cx="6801769" cy="768350"/>
          </a:xfrm>
          <a:prstGeom prst="rect">
            <a:avLst/>
          </a:prstGeom>
        </p:spPr>
        <p:txBody>
          <a:bodyPr anchor="b">
            <a:normAutofit/>
          </a:bodyPr>
          <a:lstStyle/>
          <a:p>
            <a:pPr algn="ctr" rtl="0" fontAlgn="auto">
              <a:spcAft>
                <a:spcPts val="0"/>
              </a:spcAft>
              <a:defRPr/>
            </a:pPr>
            <a:r>
              <a:rPr lang="ar-SA" sz="4000" b="1" dirty="0">
                <a:ln w="12700">
                  <a:solidFill>
                    <a:srgbClr val="FF0000"/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  <a:latin typeface="Simplified Arabic" pitchFamily="18" charset="-78"/>
                <a:cs typeface="Simplified Arabic" pitchFamily="18" charset="-78"/>
              </a:rPr>
              <a:t> المستويات الرسمية للمدققين الخارجيين</a:t>
            </a:r>
            <a:endParaRPr lang="en-US" sz="4000" b="1" dirty="0">
              <a:ln w="12700">
                <a:solidFill>
                  <a:srgbClr val="FF0000"/>
                </a:solidFill>
                <a:prstDash val="solid"/>
              </a:ln>
              <a:pattFill prst="dkUpDiag">
                <a:fgClr>
                  <a:schemeClr val="tx2"/>
                </a:fgClr>
                <a:bgClr>
                  <a:schemeClr val="tx2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tx2">
                    <a:lumMod val="75000"/>
                  </a:schemeClr>
                </a:outerShdw>
              </a:effectLst>
              <a:latin typeface="Simplified Arabic" pitchFamily="18" charset="-78"/>
              <a:cs typeface="Simplified Arabic" pitchFamily="18" charset="-78"/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 bwMode="auto">
          <a:xfrm>
            <a:off x="35496" y="1146423"/>
            <a:ext cx="8926513" cy="52349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514350" indent="-514350">
              <a:buFont typeface="+mj-lt"/>
              <a:buAutoNum type="arabicPeriod"/>
              <a:defRPr/>
            </a:pPr>
            <a:r>
              <a:rPr lang="ar-EG" sz="3000" b="1" u="sng" dirty="0">
                <a:solidFill>
                  <a:srgbClr val="FFFF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implified Arabic" pitchFamily="18" charset="-78"/>
                <a:cs typeface="Simplified Arabic" pitchFamily="18" charset="-78"/>
              </a:rPr>
              <a:t>المدقق المبتدىء</a:t>
            </a:r>
            <a:r>
              <a:rPr lang="ar-EG" sz="3000" b="1" dirty="0">
                <a:solidFill>
                  <a:srgbClr val="FFFF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implified Arabic" pitchFamily="18" charset="-78"/>
                <a:cs typeface="Simplified Arabic" pitchFamily="18" charset="-78"/>
              </a:rPr>
              <a:t>: </a:t>
            </a:r>
            <a:r>
              <a:rPr lang="ar-EG" sz="3000" b="1" dirty="0">
                <a:latin typeface="Simplified Arabic" pitchFamily="18" charset="-78"/>
                <a:cs typeface="Simplified Arabic" pitchFamily="18" charset="-78"/>
              </a:rPr>
              <a:t>هو الذى يف</a:t>
            </a:r>
            <a:r>
              <a:rPr lang="ar-SA" sz="3000" b="1" dirty="0">
                <a:latin typeface="Simplified Arabic" pitchFamily="18" charset="-78"/>
                <a:cs typeface="Simplified Arabic" pitchFamily="18" charset="-78"/>
              </a:rPr>
              <a:t>ي</a:t>
            </a:r>
            <a:r>
              <a:rPr lang="ar-EG" sz="3000" b="1" dirty="0">
                <a:latin typeface="Simplified Arabic" pitchFamily="18" charset="-78"/>
                <a:cs typeface="Simplified Arabic" pitchFamily="18" charset="-78"/>
              </a:rPr>
              <a:t> بمتطلبات تسجيله كمدقق ولكن تنقصه الخبرة  فى التدقيق. </a:t>
            </a:r>
            <a:endParaRPr lang="ar-IQ" sz="3000" b="1" dirty="0" smtClean="0">
              <a:latin typeface="Simplified Arabic" pitchFamily="18" charset="-78"/>
              <a:cs typeface="Simplified Arabic" pitchFamily="18" charset="-78"/>
            </a:endParaRPr>
          </a:p>
          <a:p>
            <a:pPr>
              <a:defRPr/>
            </a:pPr>
            <a:endParaRPr lang="en-US" sz="3000" b="1" dirty="0">
              <a:latin typeface="Simplified Arabic" pitchFamily="18" charset="-78"/>
              <a:cs typeface="Simplified Arabic" pitchFamily="18" charset="-78"/>
            </a:endParaRPr>
          </a:p>
          <a:p>
            <a:pPr>
              <a:defRPr/>
            </a:pPr>
            <a:r>
              <a:rPr lang="ar-IQ" sz="3000" b="1" dirty="0" smtClean="0">
                <a:solidFill>
                  <a:srgbClr val="FFFF99"/>
                </a:solidFill>
                <a:latin typeface="Simplified Arabic" pitchFamily="18" charset="-78"/>
                <a:cs typeface="Simplified Arabic" pitchFamily="18" charset="-78"/>
              </a:rPr>
              <a:t>2. </a:t>
            </a:r>
            <a:r>
              <a:rPr lang="ar-SA" sz="3000" b="1" u="sng" dirty="0" smtClean="0">
                <a:solidFill>
                  <a:srgbClr val="FFFF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implified Arabic" pitchFamily="18" charset="-78"/>
                <a:cs typeface="Simplified Arabic" pitchFamily="18" charset="-78"/>
              </a:rPr>
              <a:t>المدقق</a:t>
            </a:r>
            <a:r>
              <a:rPr lang="ar-SA" sz="3000" b="1" dirty="0">
                <a:solidFill>
                  <a:srgbClr val="FFFF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implified Arabic" pitchFamily="18" charset="-78"/>
                <a:cs typeface="Simplified Arabic" pitchFamily="18" charset="-78"/>
              </a:rPr>
              <a:t>: </a:t>
            </a:r>
            <a:r>
              <a:rPr lang="ar-EG" sz="3000" b="1" dirty="0">
                <a:latin typeface="Simplified Arabic" pitchFamily="18" charset="-78"/>
                <a:cs typeface="Simplified Arabic" pitchFamily="18" charset="-78"/>
              </a:rPr>
              <a:t>هو الشخص المؤهل الذى اكتسب خبرة معنية لا تقل فترة الخبرة عن عشرين يوماً منهم  عشرة أيام مراجعة </a:t>
            </a:r>
            <a:r>
              <a:rPr lang="ar-SA" sz="3000" b="1" dirty="0" smtClean="0">
                <a:latin typeface="Simplified Arabic" pitchFamily="18" charset="-78"/>
                <a:cs typeface="Simplified Arabic" pitchFamily="18" charset="-78"/>
              </a:rPr>
              <a:t>(</a:t>
            </a:r>
            <a:r>
              <a:rPr lang="ar-IQ" sz="3000" b="1" dirty="0" smtClean="0">
                <a:latin typeface="Simplified Arabic" pitchFamily="18" charset="-78"/>
                <a:cs typeface="Simplified Arabic" pitchFamily="18" charset="-78"/>
              </a:rPr>
              <a:t> </a:t>
            </a:r>
            <a:r>
              <a:rPr lang="ar-EG" sz="3000" b="1" dirty="0" smtClean="0">
                <a:latin typeface="Simplified Arabic" pitchFamily="18" charset="-78"/>
                <a:cs typeface="Simplified Arabic" pitchFamily="18" charset="-78"/>
              </a:rPr>
              <a:t>تدقيق</a:t>
            </a:r>
            <a:r>
              <a:rPr lang="ar-IQ" sz="3000" b="1" dirty="0" smtClean="0">
                <a:latin typeface="Simplified Arabic" pitchFamily="18" charset="-78"/>
                <a:cs typeface="Simplified Arabic" pitchFamily="18" charset="-78"/>
              </a:rPr>
              <a:t> </a:t>
            </a:r>
            <a:r>
              <a:rPr lang="ar-SA" sz="3000" b="1" dirty="0" smtClean="0">
                <a:latin typeface="Simplified Arabic" pitchFamily="18" charset="-78"/>
                <a:cs typeface="Simplified Arabic" pitchFamily="18" charset="-78"/>
              </a:rPr>
              <a:t>)</a:t>
            </a:r>
            <a:r>
              <a:rPr lang="ar-EG" sz="3000" b="1" dirty="0" smtClean="0">
                <a:latin typeface="Simplified Arabic" pitchFamily="18" charset="-78"/>
                <a:cs typeface="Simplified Arabic" pitchFamily="18" charset="-78"/>
              </a:rPr>
              <a:t> </a:t>
            </a:r>
            <a:r>
              <a:rPr lang="ar-EG" sz="3000" b="1" dirty="0">
                <a:latin typeface="Simplified Arabic" pitchFamily="18" charset="-78"/>
                <a:cs typeface="Simplified Arabic" pitchFamily="18" charset="-78"/>
              </a:rPr>
              <a:t>بالموقع تغطى على الأقل خمس مراجعات</a:t>
            </a:r>
            <a:r>
              <a:rPr lang="ar-EG" sz="3000" b="1" dirty="0" smtClean="0">
                <a:latin typeface="Simplified Arabic" pitchFamily="18" charset="-78"/>
                <a:cs typeface="Simplified Arabic" pitchFamily="18" charset="-78"/>
              </a:rPr>
              <a:t>.</a:t>
            </a:r>
            <a:endParaRPr lang="ar-IQ" sz="3000" b="1" dirty="0" smtClean="0">
              <a:latin typeface="Simplified Arabic" pitchFamily="18" charset="-78"/>
              <a:cs typeface="Simplified Arabic" pitchFamily="18" charset="-78"/>
            </a:endParaRPr>
          </a:p>
          <a:p>
            <a:pPr>
              <a:defRPr/>
            </a:pPr>
            <a:endParaRPr lang="en-US" sz="3000" b="1" dirty="0">
              <a:latin typeface="Simplified Arabic" pitchFamily="18" charset="-78"/>
              <a:cs typeface="Simplified Arabic" pitchFamily="18" charset="-78"/>
            </a:endParaRPr>
          </a:p>
          <a:p>
            <a:pPr>
              <a:defRPr/>
            </a:pPr>
            <a:r>
              <a:rPr lang="ar-IQ" sz="3000" b="1" dirty="0" smtClean="0">
                <a:solidFill>
                  <a:srgbClr val="FFFF99"/>
                </a:solidFill>
                <a:latin typeface="Simplified Arabic" pitchFamily="18" charset="-78"/>
                <a:cs typeface="Simplified Arabic" pitchFamily="18" charset="-78"/>
              </a:rPr>
              <a:t>3</a:t>
            </a:r>
            <a:r>
              <a:rPr lang="ar-IQ" sz="3000" b="1" dirty="0" smtClean="0">
                <a:solidFill>
                  <a:srgbClr val="FFFF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implified Arabic" pitchFamily="18" charset="-78"/>
                <a:cs typeface="Simplified Arabic" pitchFamily="18" charset="-78"/>
              </a:rPr>
              <a:t>.</a:t>
            </a:r>
            <a:r>
              <a:rPr lang="ar-IQ" sz="3000" b="1" u="sng" dirty="0" smtClean="0">
                <a:solidFill>
                  <a:srgbClr val="FFFF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implified Arabic" pitchFamily="18" charset="-78"/>
                <a:cs typeface="Simplified Arabic" pitchFamily="18" charset="-78"/>
              </a:rPr>
              <a:t> </a:t>
            </a:r>
            <a:r>
              <a:rPr lang="ar-EG" sz="3000" b="1" u="sng" dirty="0" smtClean="0">
                <a:solidFill>
                  <a:srgbClr val="FFFF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implified Arabic" pitchFamily="18" charset="-78"/>
                <a:cs typeface="Simplified Arabic" pitchFamily="18" charset="-78"/>
              </a:rPr>
              <a:t>كبير </a:t>
            </a:r>
            <a:r>
              <a:rPr lang="ar-EG" sz="3000" b="1" u="sng" dirty="0">
                <a:solidFill>
                  <a:srgbClr val="FFFF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implified Arabic" pitchFamily="18" charset="-78"/>
                <a:cs typeface="Simplified Arabic" pitchFamily="18" charset="-78"/>
              </a:rPr>
              <a:t>فريق المدققين</a:t>
            </a:r>
            <a:r>
              <a:rPr lang="ar-EG" sz="3000" b="1" dirty="0">
                <a:solidFill>
                  <a:srgbClr val="FFFF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implified Arabic" pitchFamily="18" charset="-78"/>
                <a:cs typeface="Simplified Arabic" pitchFamily="18" charset="-78"/>
              </a:rPr>
              <a:t>: </a:t>
            </a:r>
            <a:r>
              <a:rPr lang="ar-EG" sz="3000" b="1" dirty="0">
                <a:latin typeface="Simplified Arabic" pitchFamily="18" charset="-78"/>
                <a:cs typeface="Simplified Arabic" pitchFamily="18" charset="-78"/>
              </a:rPr>
              <a:t>هو المدقق المؤهل جيداً والذى أكتسب خبرة طويلة لا تقل فترة الخبرة  على الأقل عن عشرين يوماً منهم (5) عمليات كرئيس فريق التدقيق، وأصبحت له سلطة إدارة فريق عمل من </a:t>
            </a:r>
            <a:r>
              <a:rPr lang="ar-EG" sz="3000" b="1" dirty="0" smtClean="0">
                <a:latin typeface="Simplified Arabic" pitchFamily="18" charset="-78"/>
                <a:cs typeface="Simplified Arabic" pitchFamily="18" charset="-78"/>
              </a:rPr>
              <a:t>المدققين.</a:t>
            </a:r>
            <a:endParaRPr lang="en-US" sz="3000" b="1" dirty="0" smtClean="0">
              <a:latin typeface="Simplified Arabic" pitchFamily="18" charset="-78"/>
              <a:cs typeface="Simplified Arabic" pitchFamily="18" charset="-78"/>
            </a:endParaRPr>
          </a:p>
          <a:p>
            <a:pPr algn="just">
              <a:lnSpc>
                <a:spcPct val="150000"/>
              </a:lnSpc>
              <a:defRPr/>
            </a:pPr>
            <a:endParaRPr lang="en-US" sz="3000" b="1" dirty="0" smtClean="0">
              <a:latin typeface="Simplified Arabic" pitchFamily="18" charset="-78"/>
              <a:cs typeface="Simplified Arabic" pitchFamily="18" charset="-78"/>
            </a:endParaRPr>
          </a:p>
          <a:p>
            <a:pPr marL="365125" indent="-255588" algn="just">
              <a:lnSpc>
                <a:spcPct val="150000"/>
              </a:lnSpc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None/>
              <a:defRPr/>
            </a:pPr>
            <a:r>
              <a:rPr lang="ar-SA" sz="3000" b="1" dirty="0" smtClean="0">
                <a:solidFill>
                  <a:srgbClr val="993300"/>
                </a:solidFill>
                <a:latin typeface="Simplified Arabic" pitchFamily="18" charset="-78"/>
                <a:cs typeface="Simplified Arabic" pitchFamily="18" charset="-78"/>
              </a:rPr>
              <a:t> </a:t>
            </a:r>
            <a:endParaRPr lang="ar-SA" sz="3000" b="1" dirty="0">
              <a:solidFill>
                <a:srgbClr val="993300"/>
              </a:solidFill>
              <a:latin typeface="Simplified Arabic" pitchFamily="18" charset="-78"/>
              <a:cs typeface="Simplified Arabic" pitchFamily="18" charset="-78"/>
            </a:endParaRPr>
          </a:p>
          <a:p>
            <a:pPr marL="365125" indent="-255588" algn="just">
              <a:lnSpc>
                <a:spcPct val="150000"/>
              </a:lnSpc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None/>
              <a:defRPr/>
            </a:pPr>
            <a:endParaRPr lang="ar-SA" sz="3000" b="1" dirty="0">
              <a:solidFill>
                <a:srgbClr val="993300"/>
              </a:solidFill>
              <a:latin typeface="Simplified Arabic" pitchFamily="18" charset="-78"/>
              <a:cs typeface="Simplified Arabic" pitchFamily="18" charset="-78"/>
            </a:endParaRPr>
          </a:p>
          <a:p>
            <a:pPr marL="365125" indent="-255588" algn="just">
              <a:lnSpc>
                <a:spcPct val="150000"/>
              </a:lnSpc>
              <a:spcBef>
                <a:spcPts val="400"/>
              </a:spcBef>
              <a:buClr>
                <a:schemeClr val="accent1"/>
              </a:buClr>
              <a:buSzPct val="68000"/>
              <a:defRPr/>
            </a:pPr>
            <a:endParaRPr lang="en-US" sz="3000" b="1" dirty="0">
              <a:latin typeface="Simplified Arabic" pitchFamily="18" charset="-78"/>
              <a:cs typeface="Simplified Arabic" pitchFamily="18" charset="-78"/>
            </a:endParaRPr>
          </a:p>
          <a:p>
            <a:pPr marL="365125" indent="-255588" algn="just">
              <a:lnSpc>
                <a:spcPct val="150000"/>
              </a:lnSpc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  <a:defRPr/>
            </a:pPr>
            <a:endParaRPr lang="en-US" sz="3000" b="1" i="1" dirty="0">
              <a:latin typeface="Simplified Arabic" pitchFamily="18" charset="-78"/>
              <a:cs typeface="Simplified Arabic" pitchFamily="18" charset="-78"/>
            </a:endParaRPr>
          </a:p>
          <a:p>
            <a:pPr marL="365125" indent="-255588" algn="just">
              <a:lnSpc>
                <a:spcPct val="150000"/>
              </a:lnSpc>
              <a:spcBef>
                <a:spcPts val="400"/>
              </a:spcBef>
              <a:buClr>
                <a:schemeClr val="accent1"/>
              </a:buClr>
              <a:buSzPct val="68000"/>
              <a:defRPr/>
            </a:pPr>
            <a:endParaRPr lang="en-US" sz="3000" b="1" dirty="0">
              <a:latin typeface="Simplified Arabic" pitchFamily="18" charset="-78"/>
              <a:cs typeface="Simplified Arabic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9965871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5364088" y="260648"/>
            <a:ext cx="3039962" cy="76835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b">
            <a:normAutofit/>
          </a:bodyPr>
          <a:lstStyle/>
          <a:p>
            <a:pPr algn="ctr" rtl="0" fontAlgn="auto">
              <a:spcAft>
                <a:spcPts val="0"/>
              </a:spcAft>
              <a:defRPr/>
            </a:pPr>
            <a:r>
              <a:rPr lang="ar-SA" sz="3600" b="1" dirty="0">
                <a:ln w="10160">
                  <a:solidFill>
                    <a:srgbClr val="FF0000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Simplified Arabic" pitchFamily="18" charset="-78"/>
                <a:cs typeface="Simplified Arabic" pitchFamily="18" charset="-78"/>
              </a:rPr>
              <a:t> إختيار المدققين</a:t>
            </a:r>
            <a:endParaRPr lang="en-US" sz="3600" b="1" dirty="0">
              <a:ln w="10160">
                <a:solidFill>
                  <a:srgbClr val="FF0000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Simplified Arabic" pitchFamily="18" charset="-78"/>
              <a:cs typeface="Simplified Arabic" pitchFamily="18" charset="-78"/>
            </a:endParaRP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357188" y="1071563"/>
            <a:ext cx="8569325" cy="542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150000"/>
              </a:lnSpc>
              <a:defRPr/>
            </a:pPr>
            <a:r>
              <a:rPr lang="ar-EG" sz="3600" dirty="0">
                <a:latin typeface="Simplified Arabic" pitchFamily="18" charset="-78"/>
                <a:cs typeface="Simplified Arabic" pitchFamily="18" charset="-78"/>
              </a:rPr>
              <a:t>يعتمد نظام </a:t>
            </a:r>
            <a:r>
              <a:rPr lang="ar-SA" sz="3600" dirty="0">
                <a:latin typeface="Simplified Arabic" pitchFamily="18" charset="-78"/>
                <a:cs typeface="Simplified Arabic" pitchFamily="18" charset="-78"/>
              </a:rPr>
              <a:t>إختيار المدققين </a:t>
            </a:r>
            <a:r>
              <a:rPr lang="ar-EG" sz="3600" dirty="0">
                <a:latin typeface="Simplified Arabic" pitchFamily="18" charset="-78"/>
                <a:cs typeface="Simplified Arabic" pitchFamily="18" charset="-78"/>
              </a:rPr>
              <a:t>على الأسس الآتية</a:t>
            </a:r>
            <a:r>
              <a:rPr lang="ar-SA" sz="3600" b="1" dirty="0">
                <a:latin typeface="Simplified Arabic" pitchFamily="18" charset="-78"/>
                <a:cs typeface="Simplified Arabic" pitchFamily="18" charset="-78"/>
              </a:rPr>
              <a:t>:</a:t>
            </a:r>
            <a:r>
              <a:rPr lang="ar-EG" sz="3600" b="1" dirty="0">
                <a:latin typeface="Simplified Arabic" pitchFamily="18" charset="-78"/>
                <a:cs typeface="Simplified Arabic" pitchFamily="18" charset="-78"/>
              </a:rPr>
              <a:t> </a:t>
            </a:r>
            <a:endParaRPr lang="en-US" sz="3600" b="1" dirty="0">
              <a:latin typeface="Simplified Arabic" pitchFamily="18" charset="-78"/>
              <a:cs typeface="Simplified Arabic" pitchFamily="18" charset="-78"/>
            </a:endParaRPr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  <a:defRPr/>
            </a:pPr>
            <a:r>
              <a:rPr lang="ar-EG" sz="3200" b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Simplified Arabic" pitchFamily="18" charset="-78"/>
                <a:cs typeface="Simplified Arabic" pitchFamily="18" charset="-78"/>
              </a:rPr>
              <a:t>السمات الشخصية .</a:t>
            </a:r>
            <a:endParaRPr lang="ar-SA" sz="3200" b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Simplified Arabic" pitchFamily="18" charset="-78"/>
              <a:cs typeface="Simplified Arabic" pitchFamily="18" charset="-78"/>
            </a:endParaRPr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  <a:defRPr/>
            </a:pPr>
            <a:r>
              <a:rPr lang="ar-EG" sz="3200" b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Simplified Arabic" pitchFamily="18" charset="-78"/>
                <a:cs typeface="Simplified Arabic" pitchFamily="18" charset="-78"/>
              </a:rPr>
              <a:t> التدريب المناسب .</a:t>
            </a:r>
            <a:endParaRPr lang="ar-SA" sz="3200" b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Simplified Arabic" pitchFamily="18" charset="-78"/>
              <a:cs typeface="Simplified Arabic" pitchFamily="18" charset="-78"/>
            </a:endParaRPr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  <a:defRPr/>
            </a:pPr>
            <a:r>
              <a:rPr lang="ar-EG" sz="3200" b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Simplified Arabic" pitchFamily="18" charset="-78"/>
                <a:cs typeface="Simplified Arabic" pitchFamily="18" charset="-78"/>
              </a:rPr>
              <a:t>التأهيل </a:t>
            </a:r>
            <a:r>
              <a:rPr lang="ar-EG" sz="3200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Simplified Arabic" pitchFamily="18" charset="-78"/>
                <a:cs typeface="Simplified Arabic" pitchFamily="18" charset="-78"/>
              </a:rPr>
              <a:t>الأكاديم</a:t>
            </a:r>
            <a:r>
              <a:rPr lang="ar-IQ" sz="3200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Simplified Arabic" pitchFamily="18" charset="-78"/>
                <a:cs typeface="Simplified Arabic" pitchFamily="18" charset="-78"/>
              </a:rPr>
              <a:t>ي</a:t>
            </a:r>
            <a:r>
              <a:rPr lang="ar-EG" sz="3200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Simplified Arabic" pitchFamily="18" charset="-78"/>
                <a:cs typeface="Simplified Arabic" pitchFamily="18" charset="-78"/>
              </a:rPr>
              <a:t> </a:t>
            </a:r>
            <a:r>
              <a:rPr lang="ar-EG" sz="3200" b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Simplified Arabic" pitchFamily="18" charset="-78"/>
                <a:cs typeface="Simplified Arabic" pitchFamily="18" charset="-78"/>
              </a:rPr>
              <a:t>.</a:t>
            </a:r>
            <a:endParaRPr lang="ar-SA" sz="3200" b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Simplified Arabic" pitchFamily="18" charset="-78"/>
              <a:cs typeface="Simplified Arabic" pitchFamily="18" charset="-78"/>
            </a:endParaRPr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  <a:defRPr/>
            </a:pPr>
            <a:r>
              <a:rPr lang="ar-EG" sz="3200" b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Simplified Arabic" pitchFamily="18" charset="-78"/>
                <a:cs typeface="Simplified Arabic" pitchFamily="18" charset="-78"/>
              </a:rPr>
              <a:t>الخبرة فى مجال تطبيق نظم إدارة الجودة فى المجالات الصناعية أو الخدمية</a:t>
            </a:r>
            <a:r>
              <a:rPr lang="ar-SA" sz="3200" b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Simplified Arabic" pitchFamily="18" charset="-78"/>
                <a:cs typeface="Simplified Arabic" pitchFamily="18" charset="-78"/>
              </a:rPr>
              <a:t>.</a:t>
            </a:r>
            <a:r>
              <a:rPr lang="ar-EG" sz="3200" b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Simplified Arabic" pitchFamily="18" charset="-78"/>
                <a:cs typeface="Simplified Arabic" pitchFamily="18" charset="-78"/>
              </a:rPr>
              <a:t> </a:t>
            </a:r>
            <a:endParaRPr lang="en-US" sz="3200" b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Simplified Arabic" pitchFamily="18" charset="-78"/>
              <a:cs typeface="Simplified Arabic" pitchFamily="18" charset="-78"/>
            </a:endParaRPr>
          </a:p>
          <a:p>
            <a:pPr marL="514350" indent="-514350" algn="just">
              <a:lnSpc>
                <a:spcPct val="150000"/>
              </a:lnSpc>
              <a:defRPr/>
            </a:pPr>
            <a:endParaRPr lang="ar-SA" sz="3000" dirty="0">
              <a:latin typeface="Simplified Arabic" pitchFamily="18" charset="-78"/>
              <a:cs typeface="Simplified Arabic" pitchFamily="18" charset="-78"/>
            </a:endParaRPr>
          </a:p>
          <a:p>
            <a:pPr marL="514350" indent="-514350" algn="just">
              <a:lnSpc>
                <a:spcPct val="150000"/>
              </a:lnSpc>
              <a:defRPr/>
            </a:pPr>
            <a:endParaRPr lang="ar-SA" sz="3000" dirty="0">
              <a:latin typeface="Simplified Arabic" pitchFamily="18" charset="-78"/>
              <a:cs typeface="Simplified Arabic" pitchFamily="18" charset="-78"/>
            </a:endParaRPr>
          </a:p>
          <a:p>
            <a:pPr marL="742950" indent="-742950" algn="just">
              <a:lnSpc>
                <a:spcPct val="150000"/>
              </a:lnSpc>
              <a:buFont typeface="+mj-lt"/>
              <a:buAutoNum type="arabicPeriod"/>
              <a:defRPr/>
            </a:pPr>
            <a:endParaRPr lang="ar-SA" sz="3000" dirty="0">
              <a:latin typeface="Simplified Arabic" pitchFamily="18" charset="-78"/>
              <a:cs typeface="Simplified Arabic" pitchFamily="18" charset="-78"/>
            </a:endParaRPr>
          </a:p>
          <a:p>
            <a:pPr algn="just">
              <a:lnSpc>
                <a:spcPct val="150000"/>
              </a:lnSpc>
              <a:buFont typeface="Wingdings" pitchFamily="2" charset="2"/>
              <a:buChar char="Ø"/>
              <a:defRPr/>
            </a:pPr>
            <a:endParaRPr lang="en-US" sz="3000" dirty="0">
              <a:latin typeface="Simplified Arabic" pitchFamily="18" charset="-78"/>
              <a:cs typeface="Simplified Arabic" pitchFamily="18" charset="-78"/>
            </a:endParaRPr>
          </a:p>
          <a:p>
            <a:pPr marL="365125" indent="-255588" algn="just">
              <a:lnSpc>
                <a:spcPct val="150000"/>
              </a:lnSpc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None/>
              <a:defRPr/>
            </a:pPr>
            <a:r>
              <a:rPr lang="ar-SA" sz="3000" dirty="0">
                <a:solidFill>
                  <a:srgbClr val="993300"/>
                </a:solidFill>
                <a:latin typeface="Simplified Arabic" pitchFamily="18" charset="-78"/>
                <a:cs typeface="Simplified Arabic" pitchFamily="18" charset="-78"/>
              </a:rPr>
              <a:t> </a:t>
            </a:r>
          </a:p>
          <a:p>
            <a:pPr marL="365125" indent="-255588" algn="just">
              <a:lnSpc>
                <a:spcPct val="150000"/>
              </a:lnSpc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None/>
              <a:defRPr/>
            </a:pPr>
            <a:endParaRPr lang="ar-SA" sz="3000" dirty="0">
              <a:solidFill>
                <a:srgbClr val="993300"/>
              </a:solidFill>
              <a:latin typeface="Simplified Arabic" pitchFamily="18" charset="-78"/>
              <a:cs typeface="Simplified Arabic" pitchFamily="18" charset="-78"/>
            </a:endParaRPr>
          </a:p>
          <a:p>
            <a:pPr marL="365125" indent="-255588" algn="just">
              <a:lnSpc>
                <a:spcPct val="150000"/>
              </a:lnSpc>
              <a:spcBef>
                <a:spcPts val="400"/>
              </a:spcBef>
              <a:buClr>
                <a:schemeClr val="accent1"/>
              </a:buClr>
              <a:buSzPct val="68000"/>
              <a:defRPr/>
            </a:pPr>
            <a:endParaRPr lang="en-US" sz="3000" dirty="0">
              <a:latin typeface="Simplified Arabic" pitchFamily="18" charset="-78"/>
              <a:cs typeface="Simplified Arabic" pitchFamily="18" charset="-78"/>
            </a:endParaRPr>
          </a:p>
          <a:p>
            <a:pPr marL="365125" indent="-255588" algn="just">
              <a:lnSpc>
                <a:spcPct val="150000"/>
              </a:lnSpc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Char char=""/>
              <a:defRPr/>
            </a:pPr>
            <a:endParaRPr lang="en-US" sz="3000" i="1" dirty="0">
              <a:latin typeface="Simplified Arabic" pitchFamily="18" charset="-78"/>
              <a:cs typeface="Simplified Arabic" pitchFamily="18" charset="-78"/>
            </a:endParaRPr>
          </a:p>
          <a:p>
            <a:pPr marL="365125" indent="-255588" algn="just">
              <a:lnSpc>
                <a:spcPct val="150000"/>
              </a:lnSpc>
              <a:spcBef>
                <a:spcPts val="400"/>
              </a:spcBef>
              <a:buClr>
                <a:schemeClr val="accent1"/>
              </a:buClr>
              <a:buSzPct val="68000"/>
              <a:defRPr/>
            </a:pPr>
            <a:endParaRPr lang="en-US" sz="3000" dirty="0">
              <a:latin typeface="Simplified Arabic" pitchFamily="18" charset="-78"/>
              <a:cs typeface="Simplified Arabic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913037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4586288" y="32359"/>
            <a:ext cx="4234184" cy="768350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b">
            <a:noAutofit/>
          </a:bodyPr>
          <a:lstStyle/>
          <a:p>
            <a:pPr algn="ctr" rtl="0" fontAlgn="auto">
              <a:lnSpc>
                <a:spcPct val="150000"/>
              </a:lnSpc>
              <a:spcAft>
                <a:spcPts val="0"/>
              </a:spcAft>
              <a:defRPr/>
            </a:pPr>
            <a:r>
              <a:rPr lang="ar-SA" sz="3600" b="1" spc="50" dirty="0">
                <a:ln w="0">
                  <a:solidFill>
                    <a:schemeClr val="tx1"/>
                  </a:solidFill>
                </a:ln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Simplified Arabic" pitchFamily="18" charset="-78"/>
                <a:cs typeface="Simplified Arabic" pitchFamily="18" charset="-78"/>
              </a:rPr>
              <a:t> </a:t>
            </a:r>
            <a:r>
              <a:rPr lang="ar-SA" sz="3600" b="1" spc="50" dirty="0">
                <a:ln w="0">
                  <a:solidFill>
                    <a:schemeClr val="tx1"/>
                  </a:solidFill>
                </a:ln>
                <a:solidFill>
                  <a:schemeClr val="bg2"/>
                </a:solidFill>
                <a:latin typeface="Simplified Arabic" pitchFamily="18" charset="-78"/>
                <a:cs typeface="Simplified Arabic" pitchFamily="18" charset="-78"/>
              </a:rPr>
              <a:t>السمات الشخصية للمدقق</a:t>
            </a:r>
            <a:endParaRPr lang="en-US" sz="3600" b="1" spc="50" dirty="0">
              <a:ln w="0">
                <a:solidFill>
                  <a:schemeClr val="tx1"/>
                </a:solidFill>
              </a:ln>
              <a:solidFill>
                <a:schemeClr val="bg2"/>
              </a:solidFill>
              <a:latin typeface="Simplified Arabic" pitchFamily="18" charset="-78"/>
              <a:cs typeface="Simplified Arabic" pitchFamily="18" charset="-78"/>
            </a:endParaRP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251146" y="854511"/>
            <a:ext cx="8569325" cy="5877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514350" indent="-514350">
              <a:lnSpc>
                <a:spcPct val="150000"/>
              </a:lnSpc>
              <a:buFont typeface="+mj-lt"/>
              <a:buAutoNum type="arabicPeriod"/>
              <a:defRPr/>
            </a:pPr>
            <a:r>
              <a:rPr lang="ar-EG" sz="3000" b="1" dirty="0">
                <a:solidFill>
                  <a:srgbClr val="FFFF99"/>
                </a:solidFill>
                <a:latin typeface="Simplified Arabic" pitchFamily="18" charset="-78"/>
                <a:cs typeface="Simplified Arabic" pitchFamily="18" charset="-78"/>
              </a:rPr>
              <a:t>متفتح الذهن .</a:t>
            </a:r>
            <a:endParaRPr lang="ar-SA" sz="3000" b="1" dirty="0">
              <a:solidFill>
                <a:srgbClr val="FFFF99"/>
              </a:solidFill>
              <a:latin typeface="Simplified Arabic" pitchFamily="18" charset="-78"/>
              <a:cs typeface="Simplified Arabic" pitchFamily="18" charset="-78"/>
            </a:endParaRPr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  <a:defRPr/>
            </a:pPr>
            <a:r>
              <a:rPr lang="ar-EG" sz="3000" b="1" dirty="0">
                <a:solidFill>
                  <a:srgbClr val="FFFF99"/>
                </a:solidFill>
                <a:latin typeface="Simplified Arabic" pitchFamily="18" charset="-78"/>
                <a:cs typeface="Simplified Arabic" pitchFamily="18" charset="-78"/>
              </a:rPr>
              <a:t>يعمل بدون </a:t>
            </a:r>
            <a:r>
              <a:rPr lang="ar-EG" sz="3000" b="1" dirty="0" smtClean="0">
                <a:solidFill>
                  <a:srgbClr val="FFFF99"/>
                </a:solidFill>
                <a:latin typeface="Simplified Arabic" pitchFamily="18" charset="-78"/>
                <a:cs typeface="Simplified Arabic" pitchFamily="18" charset="-78"/>
              </a:rPr>
              <a:t>تحيز.</a:t>
            </a:r>
            <a:endParaRPr lang="en-US" sz="3000" b="1" dirty="0">
              <a:solidFill>
                <a:srgbClr val="FFFF99"/>
              </a:solidFill>
              <a:latin typeface="Simplified Arabic" pitchFamily="18" charset="-78"/>
              <a:cs typeface="Simplified Arabic" pitchFamily="18" charset="-78"/>
            </a:endParaRPr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  <a:defRPr/>
            </a:pPr>
            <a:r>
              <a:rPr lang="ar-EG" sz="3000" b="1" dirty="0">
                <a:solidFill>
                  <a:srgbClr val="FFFF99"/>
                </a:solidFill>
                <a:latin typeface="Simplified Arabic" pitchFamily="18" charset="-78"/>
                <a:cs typeface="Simplified Arabic" pitchFamily="18" charset="-78"/>
              </a:rPr>
              <a:t>لبق  الحديث والمعاملة .</a:t>
            </a:r>
            <a:endParaRPr lang="en-US" sz="3000" b="1" dirty="0">
              <a:solidFill>
                <a:srgbClr val="FFFF99"/>
              </a:solidFill>
              <a:latin typeface="Simplified Arabic" pitchFamily="18" charset="-78"/>
              <a:cs typeface="Simplified Arabic" pitchFamily="18" charset="-78"/>
            </a:endParaRPr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  <a:defRPr/>
            </a:pPr>
            <a:r>
              <a:rPr lang="ar-EG" sz="3000" b="1" dirty="0">
                <a:solidFill>
                  <a:srgbClr val="FFFF99"/>
                </a:solidFill>
                <a:latin typeface="Simplified Arabic" pitchFamily="18" charset="-78"/>
                <a:cs typeface="Simplified Arabic" pitchFamily="18" charset="-78"/>
              </a:rPr>
              <a:t>أن يكون أميناً وصبوراً .</a:t>
            </a:r>
            <a:endParaRPr lang="en-US" sz="3000" b="1" dirty="0">
              <a:solidFill>
                <a:srgbClr val="FFFF99"/>
              </a:solidFill>
              <a:latin typeface="Simplified Arabic" pitchFamily="18" charset="-78"/>
              <a:cs typeface="Simplified Arabic" pitchFamily="18" charset="-78"/>
            </a:endParaRPr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  <a:defRPr/>
            </a:pPr>
            <a:r>
              <a:rPr lang="ar-EG" sz="3000" b="1" dirty="0">
                <a:solidFill>
                  <a:srgbClr val="FFFF99"/>
                </a:solidFill>
                <a:latin typeface="Simplified Arabic" pitchFamily="18" charset="-78"/>
                <a:cs typeface="Simplified Arabic" pitchFamily="18" charset="-78"/>
              </a:rPr>
              <a:t>أن يكون منضبطاً وملتزماً . </a:t>
            </a:r>
            <a:endParaRPr lang="en-US" sz="3000" b="1" dirty="0">
              <a:solidFill>
                <a:srgbClr val="FFFF99"/>
              </a:solidFill>
              <a:latin typeface="Simplified Arabic" pitchFamily="18" charset="-78"/>
              <a:cs typeface="Simplified Arabic" pitchFamily="18" charset="-78"/>
            </a:endParaRPr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  <a:defRPr/>
            </a:pPr>
            <a:r>
              <a:rPr lang="ar-EG" sz="3000" b="1" dirty="0">
                <a:solidFill>
                  <a:srgbClr val="FFFF99"/>
                </a:solidFill>
                <a:latin typeface="Simplified Arabic" pitchFamily="18" charset="-78"/>
                <a:cs typeface="Simplified Arabic" pitchFamily="18" charset="-78"/>
              </a:rPr>
              <a:t>أن يكون لديه القدرة على الاستماع وال</a:t>
            </a:r>
            <a:r>
              <a:rPr lang="ar-SA" sz="3000" b="1" dirty="0">
                <a:solidFill>
                  <a:srgbClr val="FFFF99"/>
                </a:solidFill>
                <a:latin typeface="Simplified Arabic" pitchFamily="18" charset="-78"/>
                <a:cs typeface="Simplified Arabic" pitchFamily="18" charset="-78"/>
              </a:rPr>
              <a:t>إ</a:t>
            </a:r>
            <a:r>
              <a:rPr lang="ar-EG" sz="3000" b="1" dirty="0">
                <a:solidFill>
                  <a:srgbClr val="FFFF99"/>
                </a:solidFill>
                <a:latin typeface="Simplified Arabic" pitchFamily="18" charset="-78"/>
                <a:cs typeface="Simplified Arabic" pitchFamily="18" charset="-78"/>
              </a:rPr>
              <a:t>صغاء .</a:t>
            </a:r>
            <a:endParaRPr lang="en-US" sz="3000" b="1" dirty="0">
              <a:solidFill>
                <a:srgbClr val="FFFF99"/>
              </a:solidFill>
              <a:latin typeface="Simplified Arabic" pitchFamily="18" charset="-78"/>
              <a:cs typeface="Simplified Arabic" pitchFamily="18" charset="-78"/>
            </a:endParaRPr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  <a:defRPr/>
            </a:pPr>
            <a:r>
              <a:rPr lang="ar-SA" sz="3000" b="1" dirty="0">
                <a:solidFill>
                  <a:srgbClr val="FFFF99"/>
                </a:solidFill>
                <a:latin typeface="Simplified Arabic" pitchFamily="18" charset="-78"/>
                <a:cs typeface="Simplified Arabic" pitchFamily="18" charset="-78"/>
              </a:rPr>
              <a:t>أ</a:t>
            </a:r>
            <a:r>
              <a:rPr lang="ar-EG" sz="3000" b="1" dirty="0">
                <a:solidFill>
                  <a:srgbClr val="FFFF99"/>
                </a:solidFill>
                <a:latin typeface="Simplified Arabic" pitchFamily="18" charset="-78"/>
                <a:cs typeface="Simplified Arabic" pitchFamily="18" charset="-78"/>
              </a:rPr>
              <a:t>ن يكون مقتنعاً بهذا العمل ويحبه .</a:t>
            </a:r>
            <a:endParaRPr lang="en-US" sz="3000" b="1" dirty="0">
              <a:solidFill>
                <a:srgbClr val="FFFF99"/>
              </a:solidFill>
              <a:latin typeface="Simplified Arabic" pitchFamily="18" charset="-78"/>
              <a:cs typeface="Simplified Arabic" pitchFamily="18" charset="-78"/>
            </a:endParaRPr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  <a:defRPr/>
            </a:pPr>
            <a:r>
              <a:rPr lang="ar-EG" sz="3000" b="1" dirty="0">
                <a:solidFill>
                  <a:srgbClr val="FFFF99"/>
                </a:solidFill>
                <a:latin typeface="Simplified Arabic" pitchFamily="18" charset="-78"/>
                <a:cs typeface="Simplified Arabic" pitchFamily="18" charset="-78"/>
              </a:rPr>
              <a:t>له القدرة على التحليل والاستقراء</a:t>
            </a:r>
            <a:r>
              <a:rPr lang="ar-EG" sz="3000" b="1" dirty="0" smtClean="0">
                <a:solidFill>
                  <a:srgbClr val="FFFF99"/>
                </a:solidFill>
                <a:latin typeface="Simplified Arabic" pitchFamily="18" charset="-78"/>
                <a:cs typeface="Simplified Arabic" pitchFamily="18" charset="-78"/>
              </a:rPr>
              <a:t>.</a:t>
            </a:r>
            <a:endParaRPr lang="ar-SA" sz="3000" b="1" dirty="0">
              <a:solidFill>
                <a:srgbClr val="993300"/>
              </a:solidFill>
              <a:latin typeface="Simplified Arabic" pitchFamily="18" charset="-78"/>
              <a:cs typeface="Simplified Arabic" pitchFamily="18" charset="-78"/>
            </a:endParaRPr>
          </a:p>
          <a:p>
            <a:pPr marL="623887" indent="-514350" algn="just">
              <a:lnSpc>
                <a:spcPct val="150000"/>
              </a:lnSpc>
              <a:spcBef>
                <a:spcPts val="400"/>
              </a:spcBef>
              <a:buClr>
                <a:schemeClr val="accent1"/>
              </a:buClr>
              <a:buSzPct val="68000"/>
              <a:buFont typeface="+mj-lt"/>
              <a:buAutoNum type="arabicPeriod"/>
              <a:defRPr/>
            </a:pPr>
            <a:endParaRPr lang="en-US" sz="3000" b="1" dirty="0">
              <a:latin typeface="Simplified Arabic" pitchFamily="18" charset="-78"/>
              <a:cs typeface="Simplified Arabic" pitchFamily="18" charset="-78"/>
            </a:endParaRPr>
          </a:p>
          <a:p>
            <a:pPr marL="623887" indent="-514350" algn="just">
              <a:lnSpc>
                <a:spcPct val="150000"/>
              </a:lnSpc>
              <a:spcBef>
                <a:spcPts val="400"/>
              </a:spcBef>
              <a:buClr>
                <a:schemeClr val="accent1"/>
              </a:buClr>
              <a:buSzPct val="68000"/>
              <a:buFont typeface="+mj-lt"/>
              <a:buAutoNum type="arabicPeriod"/>
              <a:defRPr/>
            </a:pPr>
            <a:endParaRPr lang="en-US" sz="3000" b="1" i="1" dirty="0">
              <a:latin typeface="Simplified Arabic" pitchFamily="18" charset="-78"/>
              <a:cs typeface="Simplified Arabic" pitchFamily="18" charset="-78"/>
            </a:endParaRPr>
          </a:p>
          <a:p>
            <a:pPr marL="623887" indent="-514350" algn="just">
              <a:lnSpc>
                <a:spcPct val="150000"/>
              </a:lnSpc>
              <a:spcBef>
                <a:spcPts val="400"/>
              </a:spcBef>
              <a:buClr>
                <a:schemeClr val="accent1"/>
              </a:buClr>
              <a:buSzPct val="68000"/>
              <a:buFont typeface="+mj-lt"/>
              <a:buAutoNum type="arabicPeriod"/>
              <a:defRPr/>
            </a:pPr>
            <a:endParaRPr lang="en-US" sz="3000" b="1" dirty="0">
              <a:latin typeface="Simplified Arabic" pitchFamily="18" charset="-78"/>
              <a:cs typeface="Simplified Arabic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5971293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5220072" y="188640"/>
            <a:ext cx="2808312" cy="693290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anchor="b">
            <a:normAutofit lnSpcReduction="10000"/>
          </a:bodyPr>
          <a:lstStyle/>
          <a:p>
            <a:pPr algn="ctr" rtl="0" fontAlgn="auto">
              <a:spcAft>
                <a:spcPts val="0"/>
              </a:spcAft>
              <a:defRPr/>
            </a:pPr>
            <a:r>
              <a:rPr lang="ar-SA" sz="4000" b="1" dirty="0">
                <a:ln w="6600">
                  <a:solidFill>
                    <a:srgbClr val="FF00FF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Simplified Arabic" pitchFamily="18" charset="-78"/>
                <a:cs typeface="Simplified Arabic" pitchFamily="18" charset="-78"/>
              </a:rPr>
              <a:t> </a:t>
            </a:r>
            <a:r>
              <a:rPr lang="ar-SA" sz="4000" b="1" dirty="0">
                <a:ln w="6600">
                  <a:solidFill>
                    <a:srgbClr val="FF00FF"/>
                  </a:solidFill>
                  <a:prstDash val="solid"/>
                </a:ln>
                <a:solidFill>
                  <a:schemeClr val="bg1"/>
                </a:solidFill>
                <a:effectLst>
                  <a:outerShdw dist="38100" dir="2700000" algn="tl" rotWithShape="0">
                    <a:schemeClr val="accent2"/>
                  </a:outerShdw>
                </a:effectLst>
                <a:latin typeface="Simplified Arabic" pitchFamily="18" charset="-78"/>
                <a:cs typeface="Simplified Arabic" pitchFamily="18" charset="-78"/>
              </a:rPr>
              <a:t>تدريب المدقق</a:t>
            </a:r>
            <a:endParaRPr lang="en-US" sz="4000" b="1" dirty="0">
              <a:ln w="6600">
                <a:solidFill>
                  <a:srgbClr val="FF00FF"/>
                </a:solidFill>
                <a:prstDash val="solid"/>
              </a:ln>
              <a:solidFill>
                <a:schemeClr val="bg1"/>
              </a:solidFill>
              <a:effectLst>
                <a:outerShdw dist="38100" dir="2700000" algn="tl" rotWithShape="0">
                  <a:schemeClr val="accent2"/>
                </a:outerShdw>
              </a:effectLst>
              <a:latin typeface="Simplified Arabic" pitchFamily="18" charset="-78"/>
              <a:cs typeface="Simplified Arabic" pitchFamily="18" charset="-78"/>
            </a:endParaRP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357188" y="1071563"/>
            <a:ext cx="8569325" cy="46616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150000"/>
              </a:lnSpc>
              <a:defRPr/>
            </a:pPr>
            <a:r>
              <a:rPr lang="ar-EG" sz="3200" b="1" dirty="0">
                <a:latin typeface="Simplified Arabic" pitchFamily="18" charset="-78"/>
                <a:cs typeface="Simplified Arabic" pitchFamily="18" charset="-78"/>
              </a:rPr>
              <a:t>يجب أن يحقق تدريب المدقق الآتى:</a:t>
            </a:r>
            <a:endParaRPr lang="en-US" sz="3200" b="1" dirty="0">
              <a:solidFill>
                <a:srgbClr val="FFFF00"/>
              </a:solidFill>
              <a:latin typeface="Simplified Arabic" pitchFamily="18" charset="-78"/>
              <a:cs typeface="Simplified Arabic" pitchFamily="18" charset="-78"/>
            </a:endParaRPr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  <a:defRPr/>
            </a:pPr>
            <a:r>
              <a:rPr lang="ar-EG" sz="3000" b="1" dirty="0">
                <a:solidFill>
                  <a:srgbClr val="FFFF00"/>
                </a:solidFill>
                <a:latin typeface="Simplified Arabic" pitchFamily="18" charset="-78"/>
                <a:cs typeface="Simplified Arabic" pitchFamily="18" charset="-78"/>
              </a:rPr>
              <a:t>المعرفة والفهم التام للمواصفات القياسية .</a:t>
            </a:r>
            <a:endParaRPr lang="en-US" sz="3000" b="1" dirty="0">
              <a:solidFill>
                <a:srgbClr val="FFFF00"/>
              </a:solidFill>
              <a:latin typeface="Simplified Arabic" pitchFamily="18" charset="-78"/>
              <a:cs typeface="Simplified Arabic" pitchFamily="18" charset="-78"/>
            </a:endParaRPr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  <a:defRPr/>
            </a:pPr>
            <a:r>
              <a:rPr lang="ar-EG" sz="3000" b="1" dirty="0">
                <a:solidFill>
                  <a:srgbClr val="FFFF00"/>
                </a:solidFill>
                <a:latin typeface="Simplified Arabic" pitchFamily="18" charset="-78"/>
                <a:cs typeface="Simplified Arabic" pitchFamily="18" charset="-78"/>
              </a:rPr>
              <a:t>تقنيات التدقيق</a:t>
            </a:r>
            <a:r>
              <a:rPr lang="ar-SA" sz="3000" b="1" dirty="0">
                <a:solidFill>
                  <a:srgbClr val="FFFF00"/>
                </a:solidFill>
                <a:latin typeface="Simplified Arabic" pitchFamily="18" charset="-78"/>
                <a:cs typeface="Simplified Arabic" pitchFamily="18" charset="-78"/>
              </a:rPr>
              <a:t> التي توضح كيفية أخذ عينات التدقيق، المعلومات المهمة في التدقيق، كيفية </a:t>
            </a:r>
            <a:r>
              <a:rPr lang="ar-SA" sz="3000" b="1" dirty="0" smtClean="0">
                <a:solidFill>
                  <a:srgbClr val="FFFF00"/>
                </a:solidFill>
                <a:latin typeface="Simplified Arabic" pitchFamily="18" charset="-78"/>
                <a:cs typeface="Simplified Arabic" pitchFamily="18" charset="-78"/>
              </a:rPr>
              <a:t>التع</a:t>
            </a:r>
            <a:r>
              <a:rPr lang="ar-IQ" sz="3000" b="1" dirty="0" smtClean="0">
                <a:solidFill>
                  <a:srgbClr val="FFFF00"/>
                </a:solidFill>
                <a:latin typeface="Simplified Arabic" pitchFamily="18" charset="-78"/>
                <a:cs typeface="Simplified Arabic" pitchFamily="18" charset="-78"/>
              </a:rPr>
              <a:t>ام</a:t>
            </a:r>
            <a:r>
              <a:rPr lang="ar-SA" sz="3000" b="1" dirty="0" smtClean="0">
                <a:solidFill>
                  <a:srgbClr val="FFFF00"/>
                </a:solidFill>
                <a:latin typeface="Simplified Arabic" pitchFamily="18" charset="-78"/>
                <a:cs typeface="Simplified Arabic" pitchFamily="18" charset="-78"/>
              </a:rPr>
              <a:t>ل </a:t>
            </a:r>
            <a:r>
              <a:rPr lang="ar-SA" sz="3000" b="1" dirty="0">
                <a:solidFill>
                  <a:srgbClr val="FFFF00"/>
                </a:solidFill>
                <a:latin typeface="Simplified Arabic" pitchFamily="18" charset="-78"/>
                <a:cs typeface="Simplified Arabic" pitchFamily="18" charset="-78"/>
              </a:rPr>
              <a:t>مع الأشخاص المدقق عليهم</a:t>
            </a:r>
            <a:r>
              <a:rPr lang="ar-EG" sz="3000" b="1" dirty="0">
                <a:solidFill>
                  <a:srgbClr val="FFFF00"/>
                </a:solidFill>
                <a:latin typeface="Simplified Arabic" pitchFamily="18" charset="-78"/>
                <a:cs typeface="Simplified Arabic" pitchFamily="18" charset="-78"/>
              </a:rPr>
              <a:t> .</a:t>
            </a:r>
            <a:endParaRPr lang="en-US" sz="3000" b="1" dirty="0">
              <a:solidFill>
                <a:srgbClr val="FFFF00"/>
              </a:solidFill>
              <a:latin typeface="Simplified Arabic" pitchFamily="18" charset="-78"/>
              <a:cs typeface="Simplified Arabic" pitchFamily="18" charset="-78"/>
            </a:endParaRPr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  <a:defRPr/>
            </a:pPr>
            <a:r>
              <a:rPr lang="ar-EG" sz="3000" b="1" dirty="0">
                <a:solidFill>
                  <a:srgbClr val="FFFF00"/>
                </a:solidFill>
                <a:latin typeface="Simplified Arabic" pitchFamily="18" charset="-78"/>
                <a:cs typeface="Simplified Arabic" pitchFamily="18" charset="-78"/>
              </a:rPr>
              <a:t>المهارات الإضافية المطلوبة لإدارة عمل فريق المدققين</a:t>
            </a:r>
            <a:r>
              <a:rPr lang="ar-SA" sz="3000" b="1" dirty="0">
                <a:solidFill>
                  <a:srgbClr val="FFFF00"/>
                </a:solidFill>
                <a:latin typeface="Simplified Arabic" pitchFamily="18" charset="-78"/>
                <a:cs typeface="Simplified Arabic" pitchFamily="18" charset="-78"/>
              </a:rPr>
              <a:t>.</a:t>
            </a:r>
            <a:endParaRPr lang="en-US" sz="3000" b="1" dirty="0">
              <a:solidFill>
                <a:srgbClr val="FFFF00"/>
              </a:solidFill>
              <a:latin typeface="Simplified Arabic" pitchFamily="18" charset="-78"/>
              <a:cs typeface="Simplified Arabic" pitchFamily="18" charset="-78"/>
            </a:endParaRPr>
          </a:p>
          <a:p>
            <a:pPr marL="514350" indent="-514350" algn="just">
              <a:lnSpc>
                <a:spcPct val="150000"/>
              </a:lnSpc>
              <a:defRPr/>
            </a:pPr>
            <a:endParaRPr lang="ar-SA" sz="3000" b="1" dirty="0">
              <a:latin typeface="Simplified Arabic" pitchFamily="18" charset="-78"/>
              <a:cs typeface="Simplified Arabic" pitchFamily="18" charset="-78"/>
            </a:endParaRPr>
          </a:p>
          <a:p>
            <a:pPr marL="365125" indent="-255588" algn="just">
              <a:lnSpc>
                <a:spcPct val="150000"/>
              </a:lnSpc>
              <a:spcBef>
                <a:spcPts val="400"/>
              </a:spcBef>
              <a:buClr>
                <a:schemeClr val="accent1"/>
              </a:buClr>
              <a:buSzPct val="68000"/>
              <a:buFont typeface="Wingdings 3" pitchFamily="18" charset="2"/>
              <a:buNone/>
              <a:defRPr/>
            </a:pPr>
            <a:r>
              <a:rPr lang="ar-SA" sz="3000" b="1" dirty="0" smtClean="0">
                <a:solidFill>
                  <a:srgbClr val="993300"/>
                </a:solidFill>
                <a:latin typeface="Simplified Arabic" pitchFamily="18" charset="-78"/>
                <a:cs typeface="Simplified Arabic" pitchFamily="18" charset="-78"/>
              </a:rPr>
              <a:t> </a:t>
            </a:r>
            <a:endParaRPr lang="ar-SA" sz="3000" b="1" dirty="0">
              <a:solidFill>
                <a:srgbClr val="993300"/>
              </a:solidFill>
              <a:latin typeface="Simplified Arabic" pitchFamily="18" charset="-78"/>
              <a:cs typeface="Simplified Arabic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1392456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55776" y="188640"/>
            <a:ext cx="6377940" cy="1052736"/>
          </a:xfrm>
        </p:spPr>
        <p:txBody>
          <a:bodyPr>
            <a:normAutofit/>
          </a:bodyPr>
          <a:lstStyle/>
          <a:p>
            <a:r>
              <a:rPr lang="en-US" b="1" cap="none" dirty="0">
                <a:ln w="22225">
                  <a:solidFill>
                    <a:schemeClr val="accent2"/>
                  </a:solidFill>
                  <a:prstDash val="solid"/>
                </a:ln>
              </a:rPr>
              <a:t>Quality Control </a:t>
            </a:r>
            <a:r>
              <a:rPr lang="ar-IQ" b="1" cap="none" dirty="0" smtClean="0">
                <a:ln w="22225">
                  <a:solidFill>
                    <a:schemeClr val="accent2"/>
                  </a:solidFill>
                  <a:prstDash val="solid"/>
                </a:ln>
              </a:rPr>
              <a:t>ضبط الجودة</a:t>
            </a:r>
            <a:endParaRPr lang="en-US" b="1" cap="none" dirty="0">
              <a:ln w="22225">
                <a:solidFill>
                  <a:schemeClr val="accent2"/>
                </a:solidFill>
                <a:prstDash val="solid"/>
              </a:ln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241376"/>
            <a:ext cx="8712968" cy="5022264"/>
          </a:xfrm>
        </p:spPr>
        <p:txBody>
          <a:bodyPr>
            <a:normAutofit/>
          </a:bodyPr>
          <a:lstStyle/>
          <a:p>
            <a:pPr algn="justLow" rtl="1">
              <a:buFont typeface="Wingdings" panose="05000000000000000000" pitchFamily="2" charset="2"/>
              <a:buChar char="q"/>
            </a:pPr>
            <a:r>
              <a:rPr lang="ar-IQ" sz="3200" b="1" dirty="0" smtClean="0"/>
              <a:t>  يقصد بالنظام الذي </a:t>
            </a:r>
            <a:r>
              <a:rPr lang="ar-IQ" sz="3200" b="1" dirty="0"/>
              <a:t>يحقق مستويات مرغوبة في المنتج </a:t>
            </a:r>
            <a:r>
              <a:rPr lang="ar-IQ" sz="3200" b="1" dirty="0" smtClean="0"/>
              <a:t>عن </a:t>
            </a:r>
            <a:r>
              <a:rPr lang="ar-IQ" sz="3200" b="1" dirty="0"/>
              <a:t>طريق فحص عينـات </a:t>
            </a:r>
            <a:r>
              <a:rPr lang="ar-IQ" sz="3200" b="1" dirty="0" smtClean="0"/>
              <a:t>مـن </a:t>
            </a:r>
            <a:r>
              <a:rPr lang="ar-IQ" sz="3200" b="1" dirty="0"/>
              <a:t>المنتج . </a:t>
            </a:r>
            <a:endParaRPr lang="ar-IQ" sz="3200" b="1" dirty="0" smtClean="0"/>
          </a:p>
          <a:p>
            <a:pPr algn="justLow" rtl="1">
              <a:buFont typeface="Wingdings" panose="05000000000000000000" pitchFamily="2" charset="2"/>
              <a:buChar char="q"/>
            </a:pPr>
            <a:r>
              <a:rPr lang="ar-IQ" sz="3200" b="1" dirty="0" smtClean="0"/>
              <a:t>  تعرف </a:t>
            </a:r>
            <a:r>
              <a:rPr lang="ar-IQ" sz="3200" b="1" dirty="0"/>
              <a:t>معاجم اخرى بان " </a:t>
            </a:r>
            <a:r>
              <a:rPr lang="ar-IQ" sz="3200" b="1" dirty="0" smtClean="0">
                <a:solidFill>
                  <a:srgbClr val="FFFF00"/>
                </a:solidFill>
              </a:rPr>
              <a:t>الاشراف </a:t>
            </a:r>
            <a:r>
              <a:rPr lang="ar-IQ" sz="3200" b="1" dirty="0">
                <a:solidFill>
                  <a:srgbClr val="FFFF00"/>
                </a:solidFill>
              </a:rPr>
              <a:t>على العمليات </a:t>
            </a:r>
            <a:r>
              <a:rPr lang="ar-IQ" sz="3200" b="1" dirty="0" smtClean="0">
                <a:solidFill>
                  <a:srgbClr val="FFFF00"/>
                </a:solidFill>
              </a:rPr>
              <a:t>الانتاجية </a:t>
            </a:r>
            <a:r>
              <a:rPr lang="ar-IQ" sz="3200" b="1" dirty="0">
                <a:solidFill>
                  <a:srgbClr val="FFFF00"/>
                </a:solidFill>
              </a:rPr>
              <a:t>لتحقيق انتاج سلعة بأقل تكلفة وبالجودة المطلوبة طبقا للمعايير الموضوعة لنوعية </a:t>
            </a:r>
            <a:r>
              <a:rPr lang="ar-IQ" sz="3200" b="1" dirty="0" smtClean="0">
                <a:solidFill>
                  <a:srgbClr val="FFFF00"/>
                </a:solidFill>
              </a:rPr>
              <a:t>الانتاج</a:t>
            </a:r>
            <a:r>
              <a:rPr lang="ar-IQ" sz="3200" b="1" dirty="0" smtClean="0"/>
              <a:t> </a:t>
            </a:r>
            <a:r>
              <a:rPr lang="ar-IQ" sz="3200" b="1" dirty="0"/>
              <a:t>. </a:t>
            </a:r>
          </a:p>
          <a:p>
            <a:pPr marL="0" indent="0" algn="justLow" rtl="1">
              <a:buNone/>
            </a:pPr>
            <a:r>
              <a:rPr lang="ar-IQ" sz="3200" b="1" dirty="0" smtClean="0"/>
              <a:t> حيث </a:t>
            </a:r>
            <a:r>
              <a:rPr lang="ar-IQ" sz="3200" b="1" dirty="0"/>
              <a:t>تشمل بالنسبة للعملية التعليمية</a:t>
            </a:r>
            <a:r>
              <a:rPr lang="ar-IQ" sz="3200" b="1" dirty="0" smtClean="0"/>
              <a:t>:</a:t>
            </a:r>
          </a:p>
          <a:p>
            <a:pPr marL="0" indent="0" algn="r" rtl="1">
              <a:buNone/>
            </a:pPr>
            <a:r>
              <a:rPr lang="ar-IQ" sz="3200" b="1" dirty="0" smtClean="0"/>
              <a:t>1 - </a:t>
            </a:r>
            <a:r>
              <a:rPr lang="ar-IQ" sz="3200" b="1" dirty="0"/>
              <a:t>مراقبة العملية التعليمية فى كل مراحلها</a:t>
            </a:r>
            <a:r>
              <a:rPr lang="ar-IQ" sz="3200" b="1" dirty="0" smtClean="0"/>
              <a:t>.</a:t>
            </a:r>
          </a:p>
          <a:p>
            <a:pPr marL="0" indent="0" algn="r" rtl="1">
              <a:buNone/>
            </a:pPr>
            <a:r>
              <a:rPr lang="ar-IQ" sz="3200" b="1" dirty="0" smtClean="0"/>
              <a:t>2 - </a:t>
            </a:r>
            <a:r>
              <a:rPr lang="ar-IQ" sz="3200" b="1" dirty="0"/>
              <a:t>الحد </a:t>
            </a:r>
            <a:r>
              <a:rPr lang="ar-IQ" sz="3200" b="1" dirty="0" smtClean="0"/>
              <a:t>من </a:t>
            </a:r>
            <a:r>
              <a:rPr lang="ar-IQ" sz="3200" b="1" dirty="0"/>
              <a:t>اسباب </a:t>
            </a:r>
            <a:r>
              <a:rPr lang="ar-IQ" sz="3200" b="1" dirty="0" smtClean="0"/>
              <a:t>الاداء </a:t>
            </a:r>
            <a:r>
              <a:rPr lang="ar-IQ" sz="3200" b="1" dirty="0"/>
              <a:t>المتدنى وغير المقبول فى العملية </a:t>
            </a:r>
            <a:r>
              <a:rPr lang="ar-IQ" sz="3200" b="1" dirty="0" smtClean="0"/>
              <a:t>      التعليمية</a:t>
            </a:r>
            <a:r>
              <a:rPr lang="ar-IQ" sz="3200" b="1" dirty="0"/>
              <a:t>.</a:t>
            </a:r>
            <a:endParaRPr lang="en-US" sz="3200" b="1" dirty="0"/>
          </a:p>
        </p:txBody>
      </p:sp>
    </p:spTree>
    <p:extLst>
      <p:ext uri="{BB962C8B-B14F-4D97-AF65-F5344CB8AC3E}">
        <p14:creationId xmlns:p14="http://schemas.microsoft.com/office/powerpoint/2010/main" val="788613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5364088" y="188640"/>
            <a:ext cx="2637531" cy="76835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algn="ctr" rtl="0" fontAlgn="auto">
              <a:spcAft>
                <a:spcPts val="0"/>
              </a:spcAft>
              <a:defRPr/>
            </a:pPr>
            <a:r>
              <a:rPr lang="ar-SA" sz="3200" b="1" dirty="0">
                <a:solidFill>
                  <a:srgbClr val="C00000"/>
                </a:solidFill>
                <a:latin typeface="Simplified Arabic" pitchFamily="18" charset="-78"/>
                <a:cs typeface="Simplified Arabic" pitchFamily="18" charset="-78"/>
              </a:rPr>
              <a:t> مؤهلات المدقق</a:t>
            </a:r>
            <a:endParaRPr lang="en-US" sz="3200" b="1" dirty="0">
              <a:solidFill>
                <a:srgbClr val="C00000"/>
              </a:solidFill>
              <a:latin typeface="Simplified Arabic" pitchFamily="18" charset="-78"/>
              <a:cs typeface="Simplified Arabic" pitchFamily="18" charset="-78"/>
            </a:endParaRP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357188" y="1071563"/>
            <a:ext cx="8569325" cy="542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514350" indent="-514350">
              <a:lnSpc>
                <a:spcPct val="150000"/>
              </a:lnSpc>
              <a:buFont typeface="+mj-lt"/>
              <a:buAutoNum type="arabicPeriod"/>
              <a:defRPr/>
            </a:pPr>
            <a:r>
              <a:rPr lang="ar-EG" sz="3000" b="1" dirty="0">
                <a:latin typeface="Simplified Arabic" pitchFamily="18" charset="-78"/>
                <a:cs typeface="Simplified Arabic" pitchFamily="18" charset="-78"/>
              </a:rPr>
              <a:t>مؤهل علمى لا يقل عن الثانوية العامة .</a:t>
            </a:r>
            <a:endParaRPr lang="en-US" sz="3000" b="1" dirty="0">
              <a:latin typeface="Simplified Arabic" pitchFamily="18" charset="-78"/>
              <a:cs typeface="Simplified Arabic" pitchFamily="18" charset="-78"/>
            </a:endParaRPr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  <a:defRPr/>
            </a:pPr>
            <a:r>
              <a:rPr lang="ar-EG" sz="3000" b="1" dirty="0">
                <a:latin typeface="Simplified Arabic" pitchFamily="18" charset="-78"/>
                <a:cs typeface="Simplified Arabic" pitchFamily="18" charset="-78"/>
              </a:rPr>
              <a:t>خبرة عملية فى مجال العمل .</a:t>
            </a:r>
            <a:endParaRPr lang="en-US" sz="3000" b="1" dirty="0">
              <a:latin typeface="Simplified Arabic" pitchFamily="18" charset="-78"/>
              <a:cs typeface="Simplified Arabic" pitchFamily="18" charset="-78"/>
            </a:endParaRPr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  <a:defRPr/>
            </a:pPr>
            <a:r>
              <a:rPr lang="ar-EG" sz="3000" b="1" dirty="0">
                <a:latin typeface="Simplified Arabic" pitchFamily="18" charset="-78"/>
                <a:cs typeface="Simplified Arabic" pitchFamily="18" charset="-78"/>
              </a:rPr>
              <a:t>دورات تدريبية فى مجال المراجعة لنظم الجودة وأن يجتاز الامتحانات الخاصة بها . </a:t>
            </a:r>
            <a:endParaRPr lang="en-US" sz="3000" b="1" dirty="0">
              <a:latin typeface="Simplified Arabic" pitchFamily="18" charset="-78"/>
              <a:cs typeface="Simplified Arabic" pitchFamily="18" charset="-78"/>
            </a:endParaRPr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  <a:defRPr/>
            </a:pPr>
            <a:r>
              <a:rPr lang="ar-EG" sz="3000" b="1" dirty="0">
                <a:latin typeface="Simplified Arabic" pitchFamily="18" charset="-78"/>
                <a:cs typeface="Simplified Arabic" pitchFamily="18" charset="-78"/>
              </a:rPr>
              <a:t>أن يكون قد اكتسب القدره على أداء </a:t>
            </a:r>
            <a:r>
              <a:rPr lang="ar-EG" sz="3000" b="1" dirty="0" smtClean="0">
                <a:latin typeface="Simplified Arabic" pitchFamily="18" charset="-78"/>
                <a:cs typeface="Simplified Arabic" pitchFamily="18" charset="-78"/>
              </a:rPr>
              <a:t>المراجع</a:t>
            </a:r>
            <a:r>
              <a:rPr lang="ar-IQ" sz="3000" b="1" dirty="0" smtClean="0">
                <a:latin typeface="Simplified Arabic" pitchFamily="18" charset="-78"/>
                <a:cs typeface="Simplified Arabic" pitchFamily="18" charset="-78"/>
              </a:rPr>
              <a:t>ة</a:t>
            </a:r>
            <a:r>
              <a:rPr lang="ar-SA" sz="3000" b="1" dirty="0" smtClean="0">
                <a:latin typeface="Simplified Arabic" pitchFamily="18" charset="-78"/>
                <a:cs typeface="Simplified Arabic" pitchFamily="18" charset="-78"/>
              </a:rPr>
              <a:t> </a:t>
            </a:r>
            <a:r>
              <a:rPr lang="ar-SA" sz="3000" b="1" dirty="0">
                <a:latin typeface="Simplified Arabic" pitchFamily="18" charset="-78"/>
                <a:cs typeface="Simplified Arabic" pitchFamily="18" charset="-78"/>
              </a:rPr>
              <a:t>(التدقيق)</a:t>
            </a:r>
            <a:r>
              <a:rPr lang="ar-EG" sz="3000" b="1" dirty="0">
                <a:latin typeface="Simplified Arabic" pitchFamily="18" charset="-78"/>
                <a:cs typeface="Simplified Arabic" pitchFamily="18" charset="-78"/>
              </a:rPr>
              <a:t> من خلال التنفيذ </a:t>
            </a:r>
            <a:r>
              <a:rPr lang="ar-EG" sz="3000" b="1" dirty="0" smtClean="0">
                <a:latin typeface="Simplified Arabic" pitchFamily="18" charset="-78"/>
                <a:cs typeface="Simplified Arabic" pitchFamily="18" charset="-78"/>
              </a:rPr>
              <a:t>الفعل</a:t>
            </a:r>
            <a:r>
              <a:rPr lang="ar-IQ" sz="3000" b="1" dirty="0" smtClean="0">
                <a:latin typeface="Simplified Arabic" pitchFamily="18" charset="-78"/>
                <a:cs typeface="Simplified Arabic" pitchFamily="18" charset="-78"/>
              </a:rPr>
              <a:t>ي</a:t>
            </a:r>
            <a:r>
              <a:rPr lang="ar-EG" sz="3000" b="1" dirty="0" smtClean="0">
                <a:latin typeface="Simplified Arabic" pitchFamily="18" charset="-78"/>
                <a:cs typeface="Simplified Arabic" pitchFamily="18" charset="-78"/>
              </a:rPr>
              <a:t> </a:t>
            </a:r>
            <a:r>
              <a:rPr lang="ar-EG" sz="3000" b="1" dirty="0">
                <a:latin typeface="Simplified Arabic" pitchFamily="18" charset="-78"/>
                <a:cs typeface="Simplified Arabic" pitchFamily="18" charset="-78"/>
              </a:rPr>
              <a:t>لمراجعات سابقة .</a:t>
            </a:r>
            <a:endParaRPr lang="en-US" sz="3000" b="1" dirty="0">
              <a:latin typeface="Simplified Arabic" pitchFamily="18" charset="-78"/>
              <a:cs typeface="Simplified Arabic" pitchFamily="18" charset="-78"/>
            </a:endParaRPr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  <a:defRPr/>
            </a:pPr>
            <a:r>
              <a:rPr lang="ar-EG" sz="3000" b="1" dirty="0">
                <a:latin typeface="Simplified Arabic" pitchFamily="18" charset="-78"/>
                <a:cs typeface="Simplified Arabic" pitchFamily="18" charset="-78"/>
              </a:rPr>
              <a:t>له القدرة على </a:t>
            </a:r>
            <a:r>
              <a:rPr lang="ar-EG" sz="3000" b="1" dirty="0" smtClean="0">
                <a:latin typeface="Simplified Arabic" pitchFamily="18" charset="-78"/>
                <a:cs typeface="Simplified Arabic" pitchFamily="18" charset="-78"/>
              </a:rPr>
              <a:t>التعبير </a:t>
            </a:r>
            <a:r>
              <a:rPr lang="ar-EG" sz="3000" b="1" dirty="0">
                <a:latin typeface="Simplified Arabic" pitchFamily="18" charset="-78"/>
                <a:cs typeface="Simplified Arabic" pitchFamily="18" charset="-78"/>
              </a:rPr>
              <a:t>عن أفكاره ومفاهيم النظام </a:t>
            </a:r>
            <a:r>
              <a:rPr lang="ar-IQ" sz="3000" b="1" dirty="0" smtClean="0">
                <a:latin typeface="Simplified Arabic" pitchFamily="18" charset="-78"/>
                <a:cs typeface="Simplified Arabic" pitchFamily="18" charset="-78"/>
              </a:rPr>
              <a:t>بشكل شفهي</a:t>
            </a:r>
            <a:r>
              <a:rPr lang="ar-EG" sz="3000" b="1" dirty="0" smtClean="0">
                <a:latin typeface="Simplified Arabic" pitchFamily="18" charset="-78"/>
                <a:cs typeface="Simplified Arabic" pitchFamily="18" charset="-78"/>
              </a:rPr>
              <a:t> </a:t>
            </a:r>
            <a:r>
              <a:rPr lang="ar-EG" sz="3000" b="1" dirty="0">
                <a:latin typeface="Simplified Arabic" pitchFamily="18" charset="-78"/>
                <a:cs typeface="Simplified Arabic" pitchFamily="18" charset="-78"/>
              </a:rPr>
              <a:t>أو كتابة. </a:t>
            </a:r>
            <a:endParaRPr lang="en-US" sz="3000" b="1" dirty="0">
              <a:latin typeface="Simplified Arabic" pitchFamily="18" charset="-78"/>
              <a:cs typeface="Simplified Arabic" pitchFamily="18" charset="-78"/>
            </a:endParaRPr>
          </a:p>
          <a:p>
            <a:pPr marL="514350" indent="-514350" algn="just">
              <a:lnSpc>
                <a:spcPct val="150000"/>
              </a:lnSpc>
              <a:buFont typeface="+mj-lt"/>
              <a:buAutoNum type="arabicPeriod"/>
              <a:defRPr/>
            </a:pPr>
            <a:endParaRPr lang="ar-SA" sz="3000" b="1" dirty="0">
              <a:latin typeface="Simplified Arabic" pitchFamily="18" charset="-78"/>
              <a:cs typeface="Simplified Arabic" pitchFamily="18" charset="-78"/>
            </a:endParaRPr>
          </a:p>
          <a:p>
            <a:pPr marL="514350" indent="-514350" algn="just">
              <a:lnSpc>
                <a:spcPct val="150000"/>
              </a:lnSpc>
              <a:buFont typeface="+mj-lt"/>
              <a:buAutoNum type="arabicPeriod"/>
              <a:defRPr/>
            </a:pPr>
            <a:endParaRPr lang="ar-SA" sz="3000" b="1" dirty="0">
              <a:latin typeface="Simplified Arabic" pitchFamily="18" charset="-78"/>
              <a:cs typeface="Simplified Arabic" pitchFamily="18" charset="-78"/>
            </a:endParaRPr>
          </a:p>
          <a:p>
            <a:pPr marL="742950" indent="-742950" algn="just">
              <a:lnSpc>
                <a:spcPct val="150000"/>
              </a:lnSpc>
              <a:buFont typeface="+mj-lt"/>
              <a:buAutoNum type="arabicPeriod"/>
              <a:defRPr/>
            </a:pPr>
            <a:endParaRPr lang="ar-SA" sz="3000" b="1" dirty="0">
              <a:latin typeface="Simplified Arabic" pitchFamily="18" charset="-78"/>
              <a:cs typeface="Simplified Arabic" pitchFamily="18" charset="-78"/>
            </a:endParaRPr>
          </a:p>
          <a:p>
            <a:pPr marL="514350" indent="-514350" algn="just">
              <a:lnSpc>
                <a:spcPct val="150000"/>
              </a:lnSpc>
              <a:buFont typeface="+mj-lt"/>
              <a:buAutoNum type="arabicPeriod"/>
              <a:defRPr/>
            </a:pPr>
            <a:endParaRPr lang="en-US" sz="3000" b="1" dirty="0">
              <a:latin typeface="Simplified Arabic" pitchFamily="18" charset="-78"/>
              <a:cs typeface="Simplified Arabic" pitchFamily="18" charset="-78"/>
            </a:endParaRPr>
          </a:p>
          <a:p>
            <a:pPr marL="623887" indent="-514350" algn="just">
              <a:lnSpc>
                <a:spcPct val="150000"/>
              </a:lnSpc>
              <a:spcBef>
                <a:spcPts val="400"/>
              </a:spcBef>
              <a:buClr>
                <a:schemeClr val="accent1"/>
              </a:buClr>
              <a:buSzPct val="68000"/>
              <a:buFont typeface="+mj-lt"/>
              <a:buAutoNum type="arabicPeriod"/>
              <a:defRPr/>
            </a:pPr>
            <a:r>
              <a:rPr lang="ar-SA" sz="3000" b="1" dirty="0">
                <a:solidFill>
                  <a:srgbClr val="993300"/>
                </a:solidFill>
                <a:latin typeface="Simplified Arabic" pitchFamily="18" charset="-78"/>
                <a:cs typeface="Simplified Arabic" pitchFamily="18" charset="-78"/>
              </a:rPr>
              <a:t> </a:t>
            </a:r>
          </a:p>
          <a:p>
            <a:pPr marL="623887" indent="-514350" algn="just">
              <a:lnSpc>
                <a:spcPct val="150000"/>
              </a:lnSpc>
              <a:spcBef>
                <a:spcPts val="400"/>
              </a:spcBef>
              <a:buClr>
                <a:schemeClr val="accent1"/>
              </a:buClr>
              <a:buSzPct val="68000"/>
              <a:buFont typeface="+mj-lt"/>
              <a:buAutoNum type="arabicPeriod"/>
              <a:defRPr/>
            </a:pPr>
            <a:endParaRPr lang="ar-SA" sz="3000" b="1" dirty="0">
              <a:solidFill>
                <a:srgbClr val="993300"/>
              </a:solidFill>
              <a:latin typeface="Simplified Arabic" pitchFamily="18" charset="-78"/>
              <a:cs typeface="Simplified Arabic" pitchFamily="18" charset="-78"/>
            </a:endParaRPr>
          </a:p>
          <a:p>
            <a:pPr marL="623887" indent="-514350" algn="just">
              <a:lnSpc>
                <a:spcPct val="150000"/>
              </a:lnSpc>
              <a:spcBef>
                <a:spcPts val="400"/>
              </a:spcBef>
              <a:buClr>
                <a:schemeClr val="accent1"/>
              </a:buClr>
              <a:buSzPct val="68000"/>
              <a:buFont typeface="+mj-lt"/>
              <a:buAutoNum type="arabicPeriod"/>
              <a:defRPr/>
            </a:pPr>
            <a:endParaRPr lang="en-US" sz="3000" b="1" dirty="0">
              <a:latin typeface="Simplified Arabic" pitchFamily="18" charset="-78"/>
              <a:cs typeface="Simplified Arabic" pitchFamily="18" charset="-78"/>
            </a:endParaRPr>
          </a:p>
          <a:p>
            <a:pPr marL="623887" indent="-514350" algn="just">
              <a:lnSpc>
                <a:spcPct val="150000"/>
              </a:lnSpc>
              <a:spcBef>
                <a:spcPts val="400"/>
              </a:spcBef>
              <a:buClr>
                <a:schemeClr val="accent1"/>
              </a:buClr>
              <a:buSzPct val="68000"/>
              <a:buFont typeface="+mj-lt"/>
              <a:buAutoNum type="arabicPeriod"/>
              <a:defRPr/>
            </a:pPr>
            <a:endParaRPr lang="en-US" sz="3000" b="1" i="1" dirty="0">
              <a:latin typeface="Simplified Arabic" pitchFamily="18" charset="-78"/>
              <a:cs typeface="Simplified Arabic" pitchFamily="18" charset="-78"/>
            </a:endParaRPr>
          </a:p>
          <a:p>
            <a:pPr marL="623887" indent="-514350" algn="just">
              <a:lnSpc>
                <a:spcPct val="150000"/>
              </a:lnSpc>
              <a:spcBef>
                <a:spcPts val="400"/>
              </a:spcBef>
              <a:buClr>
                <a:schemeClr val="accent1"/>
              </a:buClr>
              <a:buSzPct val="68000"/>
              <a:buFont typeface="+mj-lt"/>
              <a:buAutoNum type="arabicPeriod"/>
              <a:defRPr/>
            </a:pPr>
            <a:endParaRPr lang="en-US" sz="3000" b="1" dirty="0">
              <a:latin typeface="Simplified Arabic" pitchFamily="18" charset="-78"/>
              <a:cs typeface="Simplified Arabic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11123492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39752" y="260648"/>
            <a:ext cx="6048672" cy="782960"/>
          </a:xfr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ar-IQ" sz="4000" b="1" dirty="0" smtClean="0">
                <a:solidFill>
                  <a:schemeClr val="bg1"/>
                </a:solidFill>
              </a:rPr>
              <a:t>وظيفة ومسؤولية رئيس المدققين  </a:t>
            </a:r>
            <a:endParaRPr lang="ar-IQ" sz="4000" b="1" dirty="0">
              <a:solidFill>
                <a:schemeClr val="bg1"/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83879471"/>
              </p:ext>
            </p:extLst>
          </p:nvPr>
        </p:nvGraphicFramePr>
        <p:xfrm>
          <a:off x="0" y="1045358"/>
          <a:ext cx="9144000" cy="5791200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4572000"/>
                <a:gridCol w="4572000"/>
              </a:tblGrid>
              <a:tr h="367418">
                <a:tc gridSpan="2">
                  <a:txBody>
                    <a:bodyPr/>
                    <a:lstStyle/>
                    <a:p>
                      <a:pPr algn="ctr" rtl="1"/>
                      <a:r>
                        <a:rPr lang="ar-IQ" sz="2800" b="1" dirty="0" smtClean="0">
                          <a:solidFill>
                            <a:schemeClr val="bg1"/>
                          </a:solidFill>
                        </a:rPr>
                        <a:t>وظيفة</a:t>
                      </a:r>
                      <a:r>
                        <a:rPr lang="ar-IQ" sz="2800" b="1" baseline="0" dirty="0" smtClean="0">
                          <a:solidFill>
                            <a:schemeClr val="bg1"/>
                          </a:solidFill>
                        </a:rPr>
                        <a:t> ومسؤوليات</a:t>
                      </a:r>
                      <a:endParaRPr lang="ar-IQ" sz="2800" b="1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IQ" dirty="0"/>
                    </a:p>
                  </a:txBody>
                  <a:tcPr/>
                </a:tc>
              </a:tr>
              <a:tr h="4818224">
                <a:tc>
                  <a:txBody>
                    <a:bodyPr/>
                    <a:lstStyle/>
                    <a:p>
                      <a:pPr algn="ctr" rtl="1"/>
                      <a:r>
                        <a:rPr lang="ar-IQ" sz="2000" b="1" dirty="0" smtClean="0">
                          <a:solidFill>
                            <a:schemeClr val="tx1"/>
                          </a:solidFill>
                        </a:rPr>
                        <a:t>التخطيط :</a:t>
                      </a:r>
                    </a:p>
                    <a:p>
                      <a:pPr algn="ctr" rtl="1"/>
                      <a:r>
                        <a:rPr lang="ar-IQ" sz="2000" b="1" dirty="0" smtClean="0">
                          <a:solidFill>
                            <a:schemeClr val="tx1"/>
                          </a:solidFill>
                        </a:rPr>
                        <a:t>     خطة تدقيق</a:t>
                      </a:r>
                      <a:r>
                        <a:rPr lang="ar-IQ" sz="2000" b="1" baseline="0" dirty="0" smtClean="0">
                          <a:solidFill>
                            <a:schemeClr val="tx1"/>
                          </a:solidFill>
                        </a:rPr>
                        <a:t> .</a:t>
                      </a:r>
                    </a:p>
                    <a:p>
                      <a:pPr algn="ctr" rtl="1"/>
                      <a:r>
                        <a:rPr lang="ar-IQ" sz="2000" b="1" baseline="0" dirty="0" smtClean="0">
                          <a:solidFill>
                            <a:schemeClr val="tx1"/>
                          </a:solidFill>
                        </a:rPr>
                        <a:t>     الاتصال .</a:t>
                      </a:r>
                    </a:p>
                    <a:p>
                      <a:pPr algn="ctr" rtl="1"/>
                      <a:r>
                        <a:rPr lang="ar-IQ" sz="2000" b="1" baseline="0" dirty="0" smtClean="0">
                          <a:solidFill>
                            <a:schemeClr val="tx1"/>
                          </a:solidFill>
                        </a:rPr>
                        <a:t>     ادارة فريق التدقيق .</a:t>
                      </a:r>
                    </a:p>
                    <a:p>
                      <a:pPr algn="ctr" rtl="1"/>
                      <a:r>
                        <a:rPr lang="ar-IQ" sz="2000" b="1" baseline="0" dirty="0" smtClean="0">
                          <a:solidFill>
                            <a:schemeClr val="tx1"/>
                          </a:solidFill>
                        </a:rPr>
                        <a:t>ادارة فريق التدقيق :</a:t>
                      </a:r>
                    </a:p>
                    <a:p>
                      <a:pPr algn="ctr" rtl="1"/>
                      <a:r>
                        <a:rPr lang="ar-IQ" sz="2000" b="1" dirty="0" smtClean="0">
                          <a:solidFill>
                            <a:schemeClr val="tx1"/>
                          </a:solidFill>
                        </a:rPr>
                        <a:t>    يوزع ادوار</a:t>
                      </a:r>
                      <a:r>
                        <a:rPr lang="ar-IQ" sz="2000" b="1" baseline="0" dirty="0" smtClean="0">
                          <a:solidFill>
                            <a:schemeClr val="tx1"/>
                          </a:solidFill>
                        </a:rPr>
                        <a:t> على الفريق .</a:t>
                      </a:r>
                    </a:p>
                    <a:p>
                      <a:pPr algn="ctr" rtl="1"/>
                      <a:r>
                        <a:rPr lang="ar-IQ" sz="2000" b="1" baseline="0" dirty="0" smtClean="0">
                          <a:solidFill>
                            <a:schemeClr val="tx1"/>
                          </a:solidFill>
                        </a:rPr>
                        <a:t>    يراجع التقديم . </a:t>
                      </a:r>
                    </a:p>
                    <a:p>
                      <a:pPr algn="ctr" rtl="1"/>
                      <a:r>
                        <a:rPr lang="ar-IQ" sz="2000" b="1" baseline="0" dirty="0" smtClean="0">
                          <a:solidFill>
                            <a:schemeClr val="tx1"/>
                          </a:solidFill>
                        </a:rPr>
                        <a:t>    يحسم المنازعات .</a:t>
                      </a:r>
                    </a:p>
                    <a:p>
                      <a:pPr algn="ctr" rtl="1"/>
                      <a:r>
                        <a:rPr lang="ar-IQ" sz="2000" b="1" baseline="0" dirty="0" smtClean="0">
                          <a:solidFill>
                            <a:schemeClr val="tx1"/>
                          </a:solidFill>
                        </a:rPr>
                        <a:t>يتواصل:</a:t>
                      </a:r>
                    </a:p>
                    <a:p>
                      <a:pPr algn="ctr" rtl="1"/>
                      <a:r>
                        <a:rPr lang="ar-IQ" sz="2000" b="1" baseline="0" dirty="0" smtClean="0">
                          <a:solidFill>
                            <a:schemeClr val="tx1"/>
                          </a:solidFill>
                        </a:rPr>
                        <a:t>    مع العميل .</a:t>
                      </a:r>
                    </a:p>
                    <a:p>
                      <a:pPr algn="ctr" rtl="1"/>
                      <a:r>
                        <a:rPr lang="ar-IQ" sz="2000" b="1" baseline="0" dirty="0" smtClean="0">
                          <a:solidFill>
                            <a:schemeClr val="tx1"/>
                          </a:solidFill>
                        </a:rPr>
                        <a:t>    مع الفريق .</a:t>
                      </a:r>
                    </a:p>
                    <a:p>
                      <a:pPr algn="ctr" rtl="1"/>
                      <a:r>
                        <a:rPr lang="ar-IQ" sz="2000" b="1" baseline="0" dirty="0" smtClean="0">
                          <a:solidFill>
                            <a:schemeClr val="tx1"/>
                          </a:solidFill>
                        </a:rPr>
                        <a:t>    تعليمات .</a:t>
                      </a:r>
                    </a:p>
                    <a:p>
                      <a:pPr algn="ctr" rtl="1"/>
                      <a:r>
                        <a:rPr lang="ar-IQ" sz="2000" b="1" baseline="0" dirty="0" smtClean="0">
                          <a:solidFill>
                            <a:schemeClr val="tx1"/>
                          </a:solidFill>
                        </a:rPr>
                        <a:t>    </a:t>
                      </a:r>
                      <a:r>
                        <a:rPr lang="ar-IQ" sz="2000" b="1" baseline="0" dirty="0" smtClean="0">
                          <a:solidFill>
                            <a:schemeClr val="tx1"/>
                          </a:solidFill>
                        </a:rPr>
                        <a:t>يترأس </a:t>
                      </a:r>
                      <a:r>
                        <a:rPr lang="ar-IQ" sz="2000" b="1" baseline="0" dirty="0" smtClean="0">
                          <a:solidFill>
                            <a:schemeClr val="tx1"/>
                          </a:solidFill>
                        </a:rPr>
                        <a:t>الاجتماع التمهيدي والختامي .</a:t>
                      </a:r>
                    </a:p>
                    <a:p>
                      <a:pPr algn="ctr" rtl="1"/>
                      <a:r>
                        <a:rPr lang="ar-IQ" sz="2000" b="1" baseline="0" dirty="0" smtClean="0">
                          <a:solidFill>
                            <a:schemeClr val="tx1"/>
                          </a:solidFill>
                        </a:rPr>
                        <a:t>التدقيق:</a:t>
                      </a:r>
                    </a:p>
                    <a:p>
                      <a:pPr algn="ctr" rtl="1"/>
                      <a:r>
                        <a:rPr lang="ar-IQ" sz="2000" b="1" baseline="0" dirty="0" smtClean="0">
                          <a:solidFill>
                            <a:schemeClr val="tx1"/>
                          </a:solidFill>
                        </a:rPr>
                        <a:t>    يؤدي التدقيق .</a:t>
                      </a:r>
                    </a:p>
                    <a:p>
                      <a:pPr algn="ctr" rtl="1"/>
                      <a:r>
                        <a:rPr lang="ar-IQ" sz="2000" b="1" baseline="0" dirty="0" smtClean="0">
                          <a:solidFill>
                            <a:schemeClr val="tx1"/>
                          </a:solidFill>
                        </a:rPr>
                        <a:t>    يتابع التقديم .</a:t>
                      </a:r>
                    </a:p>
                    <a:p>
                      <a:pPr algn="ctr" rtl="1"/>
                      <a:r>
                        <a:rPr lang="ar-IQ" sz="2000" b="1" baseline="0" dirty="0" smtClean="0">
                          <a:solidFill>
                            <a:schemeClr val="tx1"/>
                          </a:solidFill>
                        </a:rPr>
                        <a:t>   يضمن الانتظام </a:t>
                      </a:r>
                      <a:r>
                        <a:rPr lang="ar-IQ" sz="2000" baseline="0" dirty="0" smtClean="0">
                          <a:solidFill>
                            <a:schemeClr val="accent3">
                              <a:lumMod val="40000"/>
                              <a:lumOff val="60000"/>
                            </a:schemeClr>
                          </a:solidFill>
                        </a:rPr>
                        <a:t>.</a:t>
                      </a:r>
                    </a:p>
                  </a:txBody>
                  <a:tcPr>
                    <a:lnR w="381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C00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IQ" sz="2000" b="1" dirty="0" smtClean="0">
                          <a:solidFill>
                            <a:schemeClr val="accent3">
                              <a:lumMod val="40000"/>
                              <a:lumOff val="60000"/>
                            </a:schemeClr>
                          </a:solidFill>
                        </a:rPr>
                        <a:t>كتابة التقرير في نتائج التدقيق:</a:t>
                      </a:r>
                    </a:p>
                    <a:p>
                      <a:pPr algn="ctr" rtl="1"/>
                      <a:r>
                        <a:rPr lang="ar-IQ" sz="2000" b="1" dirty="0" smtClean="0">
                          <a:solidFill>
                            <a:schemeClr val="accent3">
                              <a:lumMod val="40000"/>
                              <a:lumOff val="60000"/>
                            </a:schemeClr>
                          </a:solidFill>
                        </a:rPr>
                        <a:t>      مدى التقدم.</a:t>
                      </a:r>
                    </a:p>
                    <a:p>
                      <a:pPr algn="ctr" rtl="1"/>
                      <a:r>
                        <a:rPr lang="ar-IQ" sz="2000" b="1" dirty="0" smtClean="0">
                          <a:solidFill>
                            <a:schemeClr val="accent3">
                              <a:lumMod val="40000"/>
                              <a:lumOff val="60000"/>
                            </a:schemeClr>
                          </a:solidFill>
                        </a:rPr>
                        <a:t>      النتائج.</a:t>
                      </a:r>
                    </a:p>
                    <a:p>
                      <a:pPr algn="ctr" rtl="1"/>
                      <a:r>
                        <a:rPr lang="ar-IQ" sz="2000" b="1" dirty="0" smtClean="0">
                          <a:solidFill>
                            <a:schemeClr val="accent3">
                              <a:lumMod val="40000"/>
                              <a:lumOff val="60000"/>
                            </a:schemeClr>
                          </a:solidFill>
                        </a:rPr>
                        <a:t>     عدم</a:t>
                      </a:r>
                      <a:r>
                        <a:rPr lang="ar-IQ" sz="2000" b="1" baseline="0" dirty="0" smtClean="0">
                          <a:solidFill>
                            <a:schemeClr val="accent3">
                              <a:lumMod val="40000"/>
                              <a:lumOff val="60000"/>
                            </a:schemeClr>
                          </a:solidFill>
                        </a:rPr>
                        <a:t> المطابقات.</a:t>
                      </a:r>
                    </a:p>
                    <a:p>
                      <a:pPr algn="ctr" rtl="1"/>
                      <a:r>
                        <a:rPr lang="ar-IQ" sz="2000" b="1" baseline="0" dirty="0" smtClean="0">
                          <a:solidFill>
                            <a:schemeClr val="accent3">
                              <a:lumMod val="40000"/>
                              <a:lumOff val="60000"/>
                            </a:schemeClr>
                          </a:solidFill>
                        </a:rPr>
                        <a:t>     التوصيات .</a:t>
                      </a:r>
                    </a:p>
                    <a:p>
                      <a:pPr algn="ctr" rtl="1"/>
                      <a:endParaRPr lang="ar-IQ" sz="2000" b="1" baseline="0" dirty="0" smtClean="0">
                        <a:solidFill>
                          <a:schemeClr val="accent3">
                            <a:lumMod val="40000"/>
                            <a:lumOff val="60000"/>
                          </a:schemeClr>
                        </a:solidFill>
                      </a:endParaRPr>
                    </a:p>
                    <a:p>
                      <a:pPr algn="ctr" rtl="1"/>
                      <a:r>
                        <a:rPr lang="ar-IQ" sz="2000" b="1" baseline="0" dirty="0" smtClean="0">
                          <a:solidFill>
                            <a:schemeClr val="accent3">
                              <a:lumMod val="40000"/>
                              <a:lumOff val="60000"/>
                            </a:schemeClr>
                          </a:solidFill>
                        </a:rPr>
                        <a:t>يكتب التقارير:</a:t>
                      </a:r>
                    </a:p>
                    <a:p>
                      <a:pPr algn="ctr" rtl="1"/>
                      <a:r>
                        <a:rPr lang="ar-IQ" sz="2000" b="1" baseline="0" dirty="0" smtClean="0">
                          <a:solidFill>
                            <a:schemeClr val="accent3">
                              <a:lumMod val="40000"/>
                              <a:lumOff val="60000"/>
                            </a:schemeClr>
                          </a:solidFill>
                        </a:rPr>
                        <a:t>     يقارن ويجهز التقرير.</a:t>
                      </a:r>
                    </a:p>
                    <a:p>
                      <a:pPr algn="ctr" rtl="1"/>
                      <a:r>
                        <a:rPr lang="ar-IQ" sz="2000" b="1" baseline="0" dirty="0" smtClean="0">
                          <a:solidFill>
                            <a:schemeClr val="accent3">
                              <a:lumMod val="40000"/>
                              <a:lumOff val="60000"/>
                            </a:schemeClr>
                          </a:solidFill>
                        </a:rPr>
                        <a:t>      يقدم التقارير.</a:t>
                      </a:r>
                    </a:p>
                    <a:p>
                      <a:pPr algn="ctr" rtl="1"/>
                      <a:endParaRPr lang="ar-IQ" sz="2000" b="1" baseline="0" dirty="0" smtClean="0">
                        <a:solidFill>
                          <a:schemeClr val="accent3">
                            <a:lumMod val="40000"/>
                            <a:lumOff val="60000"/>
                          </a:schemeClr>
                        </a:solidFill>
                      </a:endParaRPr>
                    </a:p>
                    <a:p>
                      <a:pPr algn="ctr" rtl="1"/>
                      <a:r>
                        <a:rPr lang="ar-IQ" sz="2000" b="1" baseline="0" dirty="0" smtClean="0">
                          <a:solidFill>
                            <a:schemeClr val="accent3">
                              <a:lumMod val="40000"/>
                              <a:lumOff val="60000"/>
                            </a:schemeClr>
                          </a:solidFill>
                        </a:rPr>
                        <a:t>المسؤوليات:</a:t>
                      </a:r>
                    </a:p>
                    <a:p>
                      <a:pPr algn="ctr" rtl="1"/>
                      <a:r>
                        <a:rPr lang="ar-IQ" sz="2000" b="1" baseline="0" dirty="0" smtClean="0">
                          <a:solidFill>
                            <a:schemeClr val="accent3">
                              <a:lumMod val="40000"/>
                              <a:lumOff val="60000"/>
                            </a:schemeClr>
                          </a:solidFill>
                        </a:rPr>
                        <a:t>    الموضوعية .</a:t>
                      </a:r>
                    </a:p>
                    <a:p>
                      <a:pPr algn="ctr" rtl="1"/>
                      <a:r>
                        <a:rPr lang="ar-IQ" sz="2000" b="1" baseline="0" dirty="0" smtClean="0">
                          <a:solidFill>
                            <a:schemeClr val="accent3">
                              <a:lumMod val="40000"/>
                              <a:lumOff val="60000"/>
                            </a:schemeClr>
                          </a:solidFill>
                        </a:rPr>
                        <a:t>    القيمة السلوكية .</a:t>
                      </a:r>
                    </a:p>
                    <a:p>
                      <a:pPr algn="ctr" rtl="1"/>
                      <a:r>
                        <a:rPr lang="ar-IQ" sz="2000" b="1" baseline="0" dirty="0" smtClean="0">
                          <a:solidFill>
                            <a:schemeClr val="accent3">
                              <a:lumMod val="40000"/>
                              <a:lumOff val="60000"/>
                            </a:schemeClr>
                          </a:solidFill>
                        </a:rPr>
                        <a:t>     السرية .</a:t>
                      </a:r>
                    </a:p>
                    <a:p>
                      <a:pPr algn="ctr" rtl="1"/>
                      <a:r>
                        <a:rPr lang="ar-IQ" sz="2000" b="1" baseline="0" dirty="0" smtClean="0">
                          <a:solidFill>
                            <a:schemeClr val="accent3">
                              <a:lumMod val="40000"/>
                              <a:lumOff val="60000"/>
                            </a:schemeClr>
                          </a:solidFill>
                        </a:rPr>
                        <a:t>     </a:t>
                      </a:r>
                      <a:r>
                        <a:rPr lang="ar-IQ" sz="2000" b="1" baseline="0" dirty="0" smtClean="0">
                          <a:solidFill>
                            <a:schemeClr val="accent3">
                              <a:lumMod val="40000"/>
                              <a:lumOff val="60000"/>
                            </a:schemeClr>
                          </a:solidFill>
                        </a:rPr>
                        <a:t>الاخلاقية </a:t>
                      </a:r>
                      <a:r>
                        <a:rPr lang="ar-IQ" sz="2000" b="1" baseline="0" dirty="0" smtClean="0">
                          <a:solidFill>
                            <a:schemeClr val="accent3">
                              <a:lumMod val="40000"/>
                              <a:lumOff val="60000"/>
                            </a:schemeClr>
                          </a:solidFill>
                        </a:rPr>
                        <a:t>.</a:t>
                      </a:r>
                    </a:p>
                  </a:txBody>
                  <a:tcPr>
                    <a:lnL w="381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00000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8064" y="189740"/>
            <a:ext cx="2808312" cy="862996"/>
          </a:xfrm>
          <a:ln>
            <a:solidFill>
              <a:srgbClr val="FF0000"/>
            </a:solidFill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 rtl="1"/>
            <a:r>
              <a:rPr lang="ar-IQ" b="1" dirty="0" smtClean="0">
                <a:ln w="12700">
                  <a:solidFill>
                    <a:srgbClr val="FF0000"/>
                  </a:solidFill>
                  <a:prstDash val="solid"/>
                </a:ln>
                <a:solidFill>
                  <a:schemeClr val="bg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مسؤولية المدقق</a:t>
            </a:r>
            <a:endParaRPr lang="ar-IQ" b="1" dirty="0">
              <a:ln w="12700">
                <a:solidFill>
                  <a:srgbClr val="FF0000"/>
                </a:solidFill>
                <a:prstDash val="solid"/>
              </a:ln>
              <a:solidFill>
                <a:schemeClr val="bg1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ar-IQ" dirty="0" smtClean="0"/>
              <a:t> </a:t>
            </a:r>
            <a:endParaRPr lang="ar-IQ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71577650"/>
              </p:ext>
            </p:extLst>
          </p:nvPr>
        </p:nvGraphicFramePr>
        <p:xfrm>
          <a:off x="285720" y="1052736"/>
          <a:ext cx="8358246" cy="5730323"/>
        </p:xfrm>
        <a:graphic>
          <a:graphicData uri="http://schemas.openxmlformats.org/drawingml/2006/table">
            <a:tbl>
              <a:tblPr rtl="1" firstRow="1" bandRow="1">
                <a:tableStyleId>{5C22544A-7EE6-4342-B048-85BDC9FD1C3A}</a:tableStyleId>
              </a:tblPr>
              <a:tblGrid>
                <a:gridCol w="4179123"/>
                <a:gridCol w="4179123"/>
              </a:tblGrid>
              <a:tr h="531188">
                <a:tc gridSpan="2">
                  <a:txBody>
                    <a:bodyPr/>
                    <a:lstStyle/>
                    <a:p>
                      <a:pPr algn="r" rtl="1"/>
                      <a:r>
                        <a:rPr lang="ar-IQ" sz="2400" b="1" dirty="0" smtClean="0">
                          <a:solidFill>
                            <a:schemeClr val="bg2"/>
                          </a:solidFill>
                        </a:rPr>
                        <a:t>وظيفة</a:t>
                      </a:r>
                      <a:r>
                        <a:rPr lang="ar-IQ" sz="2400" b="1" baseline="0" dirty="0" smtClean="0">
                          <a:solidFill>
                            <a:schemeClr val="bg2"/>
                          </a:solidFill>
                        </a:rPr>
                        <a:t> ومسؤوليات</a:t>
                      </a:r>
                      <a:endParaRPr lang="ar-IQ" sz="2400" b="1" dirty="0">
                        <a:solidFill>
                          <a:schemeClr val="bg2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1"/>
                      <a:endParaRPr lang="ar-IQ" dirty="0"/>
                    </a:p>
                  </a:txBody>
                  <a:tcPr/>
                </a:tc>
              </a:tr>
              <a:tr h="5199135">
                <a:tc>
                  <a:txBody>
                    <a:bodyPr/>
                    <a:lstStyle/>
                    <a:p>
                      <a:pPr algn="r" rtl="1"/>
                      <a:r>
                        <a:rPr lang="ar-IQ" sz="2800" b="1" baseline="0" dirty="0" smtClean="0">
                          <a:solidFill>
                            <a:schemeClr val="bg2"/>
                          </a:solidFill>
                        </a:rPr>
                        <a:t>يحقق برنامج تدقيق:</a:t>
                      </a:r>
                    </a:p>
                    <a:p>
                      <a:pPr algn="r" rtl="1"/>
                      <a:r>
                        <a:rPr lang="ar-IQ" sz="2400" b="1" baseline="0" dirty="0" smtClean="0">
                          <a:solidFill>
                            <a:schemeClr val="bg2"/>
                          </a:solidFill>
                        </a:rPr>
                        <a:t>يجمع برهان تدقيق .</a:t>
                      </a:r>
                    </a:p>
                    <a:p>
                      <a:pPr algn="r" rtl="1"/>
                      <a:r>
                        <a:rPr lang="ar-IQ" sz="2400" b="1" baseline="0" dirty="0" smtClean="0">
                          <a:solidFill>
                            <a:schemeClr val="bg2"/>
                          </a:solidFill>
                        </a:rPr>
                        <a:t>يتبع خطة تدقيق .</a:t>
                      </a:r>
                    </a:p>
                    <a:p>
                      <a:pPr algn="r" rtl="1"/>
                      <a:r>
                        <a:rPr lang="ar-IQ" sz="2400" b="1" baseline="0" dirty="0" smtClean="0">
                          <a:solidFill>
                            <a:schemeClr val="bg2"/>
                          </a:solidFill>
                        </a:rPr>
                        <a:t>يبقى ضمن المجال .</a:t>
                      </a:r>
                    </a:p>
                    <a:p>
                      <a:pPr algn="r" rtl="1"/>
                      <a:r>
                        <a:rPr lang="ar-IQ" sz="2400" b="1" baseline="0" dirty="0" smtClean="0">
                          <a:solidFill>
                            <a:schemeClr val="bg2"/>
                          </a:solidFill>
                        </a:rPr>
                        <a:t>يتبع تعليمات رئيس المدققين .</a:t>
                      </a:r>
                    </a:p>
                    <a:p>
                      <a:pPr algn="r" rtl="1"/>
                      <a:r>
                        <a:rPr lang="ar-IQ" sz="2400" b="1" baseline="0" dirty="0" smtClean="0">
                          <a:solidFill>
                            <a:schemeClr val="bg2"/>
                          </a:solidFill>
                        </a:rPr>
                        <a:t>يتعاون مع اعضاء الفريق</a:t>
                      </a:r>
                    </a:p>
                    <a:p>
                      <a:pPr algn="r" rtl="1"/>
                      <a:endParaRPr lang="ar-IQ" sz="2400" b="1" baseline="0" dirty="0" smtClean="0">
                        <a:solidFill>
                          <a:schemeClr val="bg2"/>
                        </a:solidFill>
                      </a:endParaRPr>
                    </a:p>
                    <a:p>
                      <a:pPr algn="r" rtl="1"/>
                      <a:r>
                        <a:rPr lang="ar-IQ" sz="2800" b="1" baseline="0" dirty="0" smtClean="0">
                          <a:solidFill>
                            <a:schemeClr val="bg2"/>
                          </a:solidFill>
                        </a:rPr>
                        <a:t>يتواصل :</a:t>
                      </a:r>
                    </a:p>
                    <a:p>
                      <a:pPr algn="r" rtl="1"/>
                      <a:r>
                        <a:rPr lang="ar-IQ" sz="2400" b="1" baseline="0" dirty="0" smtClean="0">
                          <a:solidFill>
                            <a:schemeClr val="bg2"/>
                          </a:solidFill>
                        </a:rPr>
                        <a:t>النتائج .</a:t>
                      </a:r>
                    </a:p>
                    <a:p>
                      <a:pPr algn="r" rtl="1"/>
                      <a:r>
                        <a:rPr lang="ar-IQ" sz="2400" b="1" baseline="0" dirty="0" smtClean="0">
                          <a:solidFill>
                            <a:schemeClr val="bg2"/>
                          </a:solidFill>
                        </a:rPr>
                        <a:t>مشاكل وانحرافات </a:t>
                      </a:r>
                    </a:p>
                    <a:p>
                      <a:pPr algn="r" rtl="1"/>
                      <a:endParaRPr lang="ar-IQ" sz="2400" b="1" baseline="0" dirty="0" smtClean="0">
                        <a:solidFill>
                          <a:schemeClr val="bg2"/>
                        </a:solidFill>
                      </a:endParaRPr>
                    </a:p>
                    <a:p>
                      <a:pPr algn="r" rtl="1"/>
                      <a:r>
                        <a:rPr lang="ar-IQ" sz="2800" b="1" baseline="0" dirty="0" smtClean="0">
                          <a:solidFill>
                            <a:schemeClr val="bg2"/>
                          </a:solidFill>
                        </a:rPr>
                        <a:t>يقدم :</a:t>
                      </a:r>
                    </a:p>
                    <a:p>
                      <a:pPr algn="r" rtl="1"/>
                      <a:r>
                        <a:rPr lang="ar-IQ" sz="2400" b="1" baseline="0" dirty="0" smtClean="0">
                          <a:solidFill>
                            <a:schemeClr val="bg2"/>
                          </a:solidFill>
                        </a:rPr>
                        <a:t>عدم مطابقات .</a:t>
                      </a:r>
                    </a:p>
                  </a:txBody>
                  <a:tcPr>
                    <a:lnR w="381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r" rtl="1"/>
                      <a:r>
                        <a:rPr lang="ar-IQ" sz="2800" b="1" baseline="0" dirty="0" smtClean="0">
                          <a:solidFill>
                            <a:schemeClr val="bg2"/>
                          </a:solidFill>
                        </a:rPr>
                        <a:t>المسؤولية :</a:t>
                      </a:r>
                    </a:p>
                    <a:p>
                      <a:pPr algn="r" rtl="1"/>
                      <a:r>
                        <a:rPr lang="ar-IQ" sz="2400" b="1" baseline="0" dirty="0" smtClean="0">
                          <a:solidFill>
                            <a:schemeClr val="bg2"/>
                          </a:solidFill>
                        </a:rPr>
                        <a:t>   الموضوعية .</a:t>
                      </a:r>
                      <a:br>
                        <a:rPr lang="ar-IQ" sz="2400" b="1" baseline="0" dirty="0" smtClean="0">
                          <a:solidFill>
                            <a:schemeClr val="bg2"/>
                          </a:solidFill>
                        </a:rPr>
                      </a:br>
                      <a:r>
                        <a:rPr lang="ar-IQ" sz="2400" b="1" baseline="0" dirty="0" smtClean="0">
                          <a:solidFill>
                            <a:schemeClr val="bg2"/>
                          </a:solidFill>
                        </a:rPr>
                        <a:t>   القيمة السلوكية .</a:t>
                      </a:r>
                    </a:p>
                    <a:p>
                      <a:pPr algn="r" rtl="1"/>
                      <a:r>
                        <a:rPr lang="ar-IQ" sz="2400" b="1" baseline="0" dirty="0" smtClean="0">
                          <a:solidFill>
                            <a:schemeClr val="bg2"/>
                          </a:solidFill>
                        </a:rPr>
                        <a:t>    السرية .</a:t>
                      </a:r>
                    </a:p>
                    <a:p>
                      <a:pPr algn="r" rtl="1"/>
                      <a:r>
                        <a:rPr lang="ar-IQ" sz="2400" b="1" baseline="0" dirty="0" smtClean="0">
                          <a:solidFill>
                            <a:schemeClr val="bg2"/>
                          </a:solidFill>
                        </a:rPr>
                        <a:t>    </a:t>
                      </a:r>
                      <a:r>
                        <a:rPr lang="ar-IQ" sz="2400" b="1" baseline="0" dirty="0" smtClean="0">
                          <a:solidFill>
                            <a:schemeClr val="bg2"/>
                          </a:solidFill>
                        </a:rPr>
                        <a:t>الاخلاقية </a:t>
                      </a:r>
                      <a:r>
                        <a:rPr lang="ar-IQ" sz="2400" b="1" baseline="0" dirty="0" smtClean="0">
                          <a:solidFill>
                            <a:schemeClr val="bg2"/>
                          </a:solidFill>
                        </a:rPr>
                        <a:t>.</a:t>
                      </a:r>
                    </a:p>
                  </a:txBody>
                  <a:tcPr>
                    <a:lnL w="38100" cap="flat" cmpd="sng" algn="ctr">
                      <a:solidFill>
                        <a:schemeClr val="accent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91310" y="332656"/>
            <a:ext cx="5266928" cy="864096"/>
          </a:xfrm>
          <a:solidFill>
            <a:srgbClr val="FF0000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rtl="1"/>
            <a:r>
              <a:rPr lang="ar-IQ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bg1"/>
                </a:solidFill>
              </a:rPr>
              <a:t>ادارة برنامج التدقيق</a:t>
            </a:r>
            <a:endParaRPr lang="ar-IQ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47664" y="1340768"/>
            <a:ext cx="7210574" cy="4952062"/>
          </a:xfrm>
        </p:spPr>
        <p:txBody>
          <a:bodyPr>
            <a:normAutofit/>
          </a:bodyPr>
          <a:lstStyle/>
          <a:p>
            <a:pPr algn="r" rtl="1">
              <a:buNone/>
            </a:pPr>
            <a:r>
              <a:rPr lang="en-US" sz="3200" b="1" dirty="0" smtClean="0">
                <a:solidFill>
                  <a:srgbClr val="FFFF00"/>
                </a:solidFill>
              </a:rPr>
              <a:t>6 </a:t>
            </a:r>
            <a:r>
              <a:rPr lang="ar-IQ" sz="3200" b="1" dirty="0" smtClean="0">
                <a:solidFill>
                  <a:srgbClr val="FFFF00"/>
                </a:solidFill>
              </a:rPr>
              <a:t>.انشطة التدقيق</a:t>
            </a:r>
          </a:p>
          <a:p>
            <a:pPr indent="-3175" algn="r" rtl="1">
              <a:buNone/>
            </a:pPr>
            <a:r>
              <a:rPr lang="en-US" sz="2800" b="1" dirty="0" smtClean="0">
                <a:solidFill>
                  <a:schemeClr val="tx2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6.1</a:t>
            </a:r>
            <a:r>
              <a:rPr lang="ar-IQ" sz="2800" b="1" dirty="0" smtClean="0">
                <a:solidFill>
                  <a:schemeClr val="tx2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عام</a:t>
            </a:r>
            <a:endParaRPr lang="en-US" sz="2800" b="1" dirty="0" smtClean="0">
              <a:solidFill>
                <a:schemeClr val="tx2">
                  <a:lumMod val="9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indent="-3175" algn="r" rtl="1">
              <a:buNone/>
            </a:pPr>
            <a:r>
              <a:rPr lang="en-US" sz="2800" b="1" dirty="0" smtClean="0">
                <a:solidFill>
                  <a:schemeClr val="tx2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6.2</a:t>
            </a:r>
            <a:r>
              <a:rPr lang="ar-IQ" sz="2800" b="1" dirty="0" smtClean="0">
                <a:solidFill>
                  <a:schemeClr val="tx2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بدء التدقيق</a:t>
            </a:r>
            <a:endParaRPr lang="en-US" sz="2800" b="1" dirty="0" smtClean="0">
              <a:solidFill>
                <a:schemeClr val="tx2">
                  <a:lumMod val="9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indent="-3175" algn="r" rtl="1">
              <a:buNone/>
            </a:pPr>
            <a:r>
              <a:rPr lang="en-US" sz="2800" b="1" dirty="0" smtClean="0">
                <a:solidFill>
                  <a:schemeClr val="tx2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6.3</a:t>
            </a:r>
            <a:r>
              <a:rPr lang="ar-IQ" sz="2800" b="1" dirty="0" smtClean="0">
                <a:solidFill>
                  <a:schemeClr val="tx2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القيام بمراجعة الوثائق </a:t>
            </a:r>
            <a:endParaRPr lang="en-US" sz="2800" b="1" dirty="0" smtClean="0">
              <a:solidFill>
                <a:schemeClr val="tx2">
                  <a:lumMod val="9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indent="-3175" algn="r" rtl="1">
              <a:buNone/>
            </a:pPr>
            <a:r>
              <a:rPr lang="en-US" sz="2800" b="1" dirty="0" smtClean="0">
                <a:solidFill>
                  <a:schemeClr val="tx2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6.4</a:t>
            </a:r>
            <a:r>
              <a:rPr lang="ar-IQ" sz="2800" b="1" dirty="0" smtClean="0">
                <a:solidFill>
                  <a:schemeClr val="tx2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الاعداد لانشطة تدقيق على موقع العمل</a:t>
            </a:r>
            <a:endParaRPr lang="en-US" sz="2800" b="1" dirty="0" smtClean="0">
              <a:solidFill>
                <a:schemeClr val="tx2">
                  <a:lumMod val="9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indent="-3175" algn="r" rtl="1">
              <a:buNone/>
            </a:pPr>
            <a:r>
              <a:rPr lang="en-US" sz="2800" b="1" dirty="0" smtClean="0">
                <a:solidFill>
                  <a:schemeClr val="tx2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6.5</a:t>
            </a:r>
            <a:r>
              <a:rPr lang="ar-IQ" sz="2800" b="1" dirty="0" smtClean="0">
                <a:solidFill>
                  <a:schemeClr val="tx2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القيام بانشطة تدقيق على موقع العمل</a:t>
            </a:r>
            <a:endParaRPr lang="en-US" sz="2800" b="1" dirty="0" smtClean="0">
              <a:solidFill>
                <a:schemeClr val="tx2">
                  <a:lumMod val="9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indent="-3175" algn="r" rtl="1">
              <a:buNone/>
            </a:pPr>
            <a:r>
              <a:rPr lang="en-US" sz="2800" b="1" dirty="0" smtClean="0">
                <a:solidFill>
                  <a:schemeClr val="tx2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6.6</a:t>
            </a:r>
            <a:r>
              <a:rPr lang="ar-IQ" sz="2800" b="1" dirty="0" smtClean="0">
                <a:solidFill>
                  <a:schemeClr val="tx2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الاعداد والموافقة والتوزيع لتقارير التدقيق</a:t>
            </a:r>
            <a:endParaRPr lang="en-US" sz="2800" b="1" dirty="0" smtClean="0">
              <a:solidFill>
                <a:schemeClr val="tx2">
                  <a:lumMod val="9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indent="-3175" algn="r" rtl="1">
              <a:buNone/>
            </a:pPr>
            <a:r>
              <a:rPr lang="en-US" sz="2800" b="1" dirty="0" smtClean="0">
                <a:solidFill>
                  <a:schemeClr val="tx2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6.7</a:t>
            </a:r>
            <a:r>
              <a:rPr lang="ar-IQ" sz="2800" b="1" dirty="0" smtClean="0">
                <a:solidFill>
                  <a:schemeClr val="tx2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اتمام التدقيق </a:t>
            </a:r>
          </a:p>
          <a:p>
            <a:pPr indent="-3175" algn="r" rtl="1">
              <a:buNone/>
            </a:pPr>
            <a:r>
              <a:rPr lang="en-US" sz="2800" b="1" dirty="0" smtClean="0">
                <a:solidFill>
                  <a:schemeClr val="tx2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6.8</a:t>
            </a:r>
            <a:r>
              <a:rPr lang="ar-IQ" sz="2800" b="1" dirty="0" smtClean="0">
                <a:solidFill>
                  <a:schemeClr val="tx2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القيام بالمتابعة على التدقيق</a:t>
            </a:r>
            <a:endParaRPr lang="en-US" sz="2800" b="1" dirty="0" smtClean="0">
              <a:solidFill>
                <a:schemeClr val="tx2">
                  <a:lumMod val="9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r" rtl="1">
              <a:buNone/>
            </a:pPr>
            <a:endParaRPr lang="ar-IQ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67200" y="381000"/>
            <a:ext cx="4409688" cy="792088"/>
          </a:xfr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algn="ctr" rtl="1"/>
            <a:r>
              <a:rPr lang="ar-IQ" b="1" dirty="0" smtClean="0">
                <a:solidFill>
                  <a:schemeClr val="bg1"/>
                </a:solidFill>
              </a:rPr>
              <a:t>اهداف مرحلة التدقيق</a:t>
            </a:r>
            <a:endParaRPr lang="ar-IQ" b="1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00200"/>
            <a:ext cx="7955280" cy="4069080"/>
          </a:xfrm>
        </p:spPr>
        <p:txBody>
          <a:bodyPr>
            <a:normAutofit fontScale="92500"/>
          </a:bodyPr>
          <a:lstStyle/>
          <a:p>
            <a:pPr algn="r" rtl="1">
              <a:buNone/>
            </a:pPr>
            <a:r>
              <a:rPr lang="ar-IQ" sz="3200" b="1" dirty="0" smtClean="0">
                <a:solidFill>
                  <a:srgbClr val="FFC000"/>
                </a:solidFill>
                <a:cs typeface="+mj-cs"/>
              </a:rPr>
              <a:t>مرحلة التدقيق يجب ان يتم انجازها </a:t>
            </a:r>
            <a:r>
              <a:rPr lang="en-US" sz="3200" b="1" dirty="0" smtClean="0">
                <a:solidFill>
                  <a:srgbClr val="FFC000"/>
                </a:solidFill>
                <a:cs typeface="+mj-cs"/>
              </a:rPr>
              <a:t> </a:t>
            </a:r>
            <a:r>
              <a:rPr lang="ar-IQ" sz="3200" b="1" dirty="0" smtClean="0">
                <a:solidFill>
                  <a:srgbClr val="FFC000"/>
                </a:solidFill>
                <a:cs typeface="+mj-cs"/>
              </a:rPr>
              <a:t>لكي:</a:t>
            </a:r>
          </a:p>
          <a:p>
            <a:pPr algn="r" rtl="1">
              <a:buNone/>
            </a:pPr>
            <a:endParaRPr lang="ar-IQ" b="1" dirty="0" smtClean="0"/>
          </a:p>
          <a:p>
            <a:pPr algn="r" rtl="1">
              <a:buNone/>
            </a:pPr>
            <a:r>
              <a:rPr lang="ar-IQ" sz="2800" b="1" dirty="0" smtClean="0"/>
              <a:t>أ. يتم تقييم موقع منشأة العميل والشروط او الاوضاع الخاصة بالموقع</a:t>
            </a:r>
          </a:p>
          <a:p>
            <a:pPr algn="r" rtl="1">
              <a:buNone/>
            </a:pPr>
            <a:r>
              <a:rPr lang="ar-IQ" sz="2800" b="1" dirty="0" smtClean="0"/>
              <a:t>ب. يتم مراجعة وضعية منشأة العميل ومدى الفهم في مايتعلق بمتطلبات المواصفات القياسية الدولية</a:t>
            </a:r>
          </a:p>
          <a:p>
            <a:pPr algn="r" rtl="1">
              <a:buNone/>
            </a:pPr>
            <a:r>
              <a:rPr lang="ar-IQ" sz="2800" b="1" dirty="0" smtClean="0"/>
              <a:t>ج. يتم جمع المعلومات الضرورية ذات العلاقة بمجال نظام الادارة, والعمليات,والموقع, والقوانين التنظيمية والتشريعية ذات العلاقة ومدى التوافق </a:t>
            </a:r>
          </a:p>
          <a:p>
            <a:pPr algn="r" rtl="1">
              <a:buNone/>
            </a:pPr>
            <a:r>
              <a:rPr lang="ar-IQ" sz="2800" b="1" dirty="0" smtClean="0"/>
              <a:t>د. يتم تحديد مدى جاهزية منشاة العميل لمرحلة التدقيق </a:t>
            </a:r>
            <a:r>
              <a:rPr lang="en-US" sz="2800" b="1" dirty="0" smtClean="0"/>
              <a:t>2</a:t>
            </a:r>
            <a:endParaRPr lang="ar-IQ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3968" y="332656"/>
            <a:ext cx="4536504" cy="1008112"/>
          </a:xfr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/>
          <a:lstStyle/>
          <a:p>
            <a:r>
              <a:rPr lang="ar-IQ" b="1" dirty="0" smtClean="0">
                <a:solidFill>
                  <a:schemeClr val="bg1"/>
                </a:solidFill>
              </a:rPr>
              <a:t>اهداف مرحلة التدقيق</a:t>
            </a:r>
            <a:endParaRPr lang="ar-IQ" b="1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628800"/>
            <a:ext cx="8488138" cy="4709160"/>
          </a:xfrm>
        </p:spPr>
        <p:txBody>
          <a:bodyPr>
            <a:normAutofit/>
          </a:bodyPr>
          <a:lstStyle/>
          <a:p>
            <a:pPr algn="r" rtl="1">
              <a:buNone/>
            </a:pPr>
            <a:r>
              <a:rPr lang="ar-IQ" sz="3200" b="1" dirty="0" smtClean="0">
                <a:solidFill>
                  <a:srgbClr val="FFC000"/>
                </a:solidFill>
              </a:rPr>
              <a:t>في مرحلة التدقيق يجب ان يتم البحث عن البرهان اي انجاز نظام الادارة والذي يشتمل على الاتي:</a:t>
            </a:r>
          </a:p>
          <a:p>
            <a:pPr algn="r" rtl="1">
              <a:buNone/>
            </a:pPr>
            <a:endParaRPr lang="ar-IQ" sz="100" b="1" dirty="0" smtClean="0"/>
          </a:p>
          <a:p>
            <a:pPr algn="r" rtl="1">
              <a:buNone/>
            </a:pPr>
            <a:r>
              <a:rPr lang="ar-IQ" sz="3200" b="1" dirty="0" smtClean="0"/>
              <a:t>أ. مطابقة كل المتطلبات المناسبة, متضمنا التوافق مع القانون</a:t>
            </a:r>
          </a:p>
          <a:p>
            <a:pPr algn="r" rtl="1">
              <a:buNone/>
            </a:pPr>
            <a:r>
              <a:rPr lang="ar-IQ" sz="3200" b="1" dirty="0" smtClean="0"/>
              <a:t>ب. مراقبة وقياس الاداء, والافادة بالتقرير, والمراجعة مقابل مؤشرات الاداء الرئيسية </a:t>
            </a:r>
          </a:p>
          <a:p>
            <a:pPr algn="r" rtl="1">
              <a:buNone/>
            </a:pPr>
            <a:r>
              <a:rPr lang="ar-IQ" sz="3200" b="1" dirty="0" smtClean="0"/>
              <a:t>ج. تخطيط نظام ادارة الجودة, والاهداف والمؤشرات </a:t>
            </a:r>
          </a:p>
          <a:p>
            <a:pPr algn="r" rtl="1">
              <a:buNone/>
            </a:pPr>
            <a:r>
              <a:rPr lang="ar-IQ" sz="3200" b="1" dirty="0" smtClean="0"/>
              <a:t>د. الضبط العملياتي</a:t>
            </a:r>
          </a:p>
          <a:p>
            <a:pPr algn="r" rtl="1">
              <a:buNone/>
            </a:pPr>
            <a:r>
              <a:rPr lang="ar-IQ" sz="3200" b="1" dirty="0" smtClean="0"/>
              <a:t>ع. التدقيق الداخلي ومراجعة الادارة</a:t>
            </a:r>
            <a:endParaRPr lang="ar-IQ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5140325" y="122759"/>
            <a:ext cx="3527285" cy="76835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algn="ctr" rtl="0" fontAlgn="auto">
              <a:spcAft>
                <a:spcPts val="0"/>
              </a:spcAft>
              <a:defRPr/>
            </a:pPr>
            <a:r>
              <a:rPr lang="ar-SA" sz="3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implified Arabic" pitchFamily="18" charset="-78"/>
                <a:cs typeface="Simplified Arabic" pitchFamily="18" charset="-78"/>
              </a:rPr>
              <a:t> مراحل عملية التدقيق</a:t>
            </a:r>
            <a:endParaRPr lang="en-US" sz="36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Simplified Arabic" pitchFamily="18" charset="-78"/>
              <a:cs typeface="Simplified Arabic" pitchFamily="18" charset="-78"/>
            </a:endParaRPr>
          </a:p>
        </p:txBody>
      </p:sp>
      <p:sp>
        <p:nvSpPr>
          <p:cNvPr id="21508" name="Rectangle 3"/>
          <p:cNvSpPr txBox="1">
            <a:spLocks noChangeArrowheads="1"/>
          </p:cNvSpPr>
          <p:nvPr/>
        </p:nvSpPr>
        <p:spPr bwMode="auto">
          <a:xfrm>
            <a:off x="357188" y="785813"/>
            <a:ext cx="8569325" cy="571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622300" indent="-514350" eaLnBrk="0" hangingPunct="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algn="r" rtl="1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algn="just" eaLnBrk="1" hangingPunct="1">
              <a:lnSpc>
                <a:spcPct val="150000"/>
              </a:lnSpc>
              <a:spcBef>
                <a:spcPts val="400"/>
              </a:spcBef>
              <a:buClr>
                <a:schemeClr val="accent1"/>
              </a:buClr>
              <a:buSzPct val="68000"/>
            </a:pPr>
            <a:r>
              <a:rPr lang="ar-EG" sz="3000" b="1" dirty="0">
                <a:latin typeface="Simplified Arabic" pitchFamily="18" charset="-78"/>
                <a:cs typeface="Simplified Arabic" pitchFamily="18" charset="-78"/>
              </a:rPr>
              <a:t>جميع </a:t>
            </a:r>
            <a:r>
              <a:rPr lang="ar-SA" sz="3000" b="1" dirty="0">
                <a:latin typeface="Simplified Arabic" pitchFamily="18" charset="-78"/>
                <a:cs typeface="Simplified Arabic" pitchFamily="18" charset="-78"/>
              </a:rPr>
              <a:t>أ</a:t>
            </a:r>
            <a:r>
              <a:rPr lang="ar-EG" sz="3000" b="1" dirty="0">
                <a:latin typeface="Simplified Arabic" pitchFamily="18" charset="-78"/>
                <a:cs typeface="Simplified Arabic" pitchFamily="18" charset="-78"/>
              </a:rPr>
              <a:t>نواع التدقيق تمر بأربع</a:t>
            </a:r>
            <a:r>
              <a:rPr lang="ar-SA" sz="3000" b="1" dirty="0">
                <a:latin typeface="Simplified Arabic" pitchFamily="18" charset="-78"/>
                <a:cs typeface="Simplified Arabic" pitchFamily="18" charset="-78"/>
              </a:rPr>
              <a:t>ة</a:t>
            </a:r>
            <a:r>
              <a:rPr lang="ar-EG" sz="3000" b="1" dirty="0">
                <a:latin typeface="Simplified Arabic" pitchFamily="18" charset="-78"/>
                <a:cs typeface="Simplified Arabic" pitchFamily="18" charset="-78"/>
              </a:rPr>
              <a:t> مراحل</a:t>
            </a:r>
            <a:endParaRPr lang="en-US" sz="3000" b="1" dirty="0">
              <a:latin typeface="Simplified Arabic" pitchFamily="18" charset="-78"/>
              <a:cs typeface="Simplified Arabic" pitchFamily="18" charset="-78"/>
            </a:endParaRPr>
          </a:p>
          <a:p>
            <a:pPr algn="just" eaLnBrk="1" hangingPunct="1">
              <a:lnSpc>
                <a:spcPct val="150000"/>
              </a:lnSpc>
              <a:spcBef>
                <a:spcPts val="400"/>
              </a:spcBef>
              <a:buClr>
                <a:schemeClr val="accent1"/>
              </a:buClr>
              <a:buSzPct val="68000"/>
            </a:pPr>
            <a:endParaRPr lang="en-US" sz="3000" b="1" i="1" dirty="0">
              <a:latin typeface="Simplified Arabic" pitchFamily="18" charset="-78"/>
              <a:cs typeface="Simplified Arabic" pitchFamily="18" charset="-78"/>
            </a:endParaRPr>
          </a:p>
          <a:p>
            <a:pPr algn="just" eaLnBrk="1" hangingPunct="1">
              <a:lnSpc>
                <a:spcPct val="150000"/>
              </a:lnSpc>
              <a:spcBef>
                <a:spcPts val="400"/>
              </a:spcBef>
              <a:buClr>
                <a:schemeClr val="accent1"/>
              </a:buClr>
              <a:buSzPct val="68000"/>
              <a:buFont typeface="Lucida Sans Unicode" pitchFamily="34" charset="0"/>
              <a:buAutoNum type="arabicPeriod"/>
            </a:pPr>
            <a:endParaRPr lang="en-US" sz="3000" b="1" dirty="0">
              <a:latin typeface="Simplified Arabic" pitchFamily="18" charset="-78"/>
              <a:cs typeface="Simplified Arabic" pitchFamily="18" charset="-78"/>
            </a:endParaRPr>
          </a:p>
        </p:txBody>
      </p:sp>
      <p:grpSp>
        <p:nvGrpSpPr>
          <p:cNvPr id="21509" name="Group 4"/>
          <p:cNvGrpSpPr>
            <a:grpSpLocks/>
          </p:cNvGrpSpPr>
          <p:nvPr/>
        </p:nvGrpSpPr>
        <p:grpSpPr bwMode="auto">
          <a:xfrm>
            <a:off x="1260335" y="1243013"/>
            <a:ext cx="7407276" cy="5257800"/>
            <a:chOff x="755" y="436"/>
            <a:chExt cx="4666" cy="3312"/>
          </a:xfrm>
        </p:grpSpPr>
        <p:sp>
          <p:nvSpPr>
            <p:cNvPr id="21510" name="Oval 5"/>
            <p:cNvSpPr>
              <a:spLocks noChangeArrowheads="1"/>
            </p:cNvSpPr>
            <p:nvPr/>
          </p:nvSpPr>
          <p:spPr bwMode="auto">
            <a:xfrm>
              <a:off x="2697" y="436"/>
              <a:ext cx="1090" cy="536"/>
            </a:xfrm>
            <a:prstGeom prst="ellips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>
              <a:spAutoFit/>
            </a:bodyPr>
            <a:lstStyle/>
            <a:p>
              <a:pPr marL="457200" algn="ctr" eaLnBrk="0" hangingPunct="0">
                <a:lnSpc>
                  <a:spcPct val="110000"/>
                </a:lnSpc>
                <a:buFont typeface="Webdings" pitchFamily="18" charset="2"/>
                <a:buChar char="3"/>
              </a:pPr>
              <a:r>
                <a:rPr lang="ar-EG" sz="3200" b="1">
                  <a:solidFill>
                    <a:schemeClr val="folHlink"/>
                  </a:solidFill>
                  <a:latin typeface="Arial Narrow" pitchFamily="34" charset="0"/>
                </a:rPr>
                <a:t>1</a:t>
              </a:r>
              <a:endParaRPr lang="en-US" sz="3200" b="1">
                <a:solidFill>
                  <a:schemeClr val="folHlink"/>
                </a:solidFill>
                <a:latin typeface="Arial Narrow" pitchFamily="34" charset="0"/>
              </a:endParaRPr>
            </a:p>
          </p:txBody>
        </p:sp>
        <p:grpSp>
          <p:nvGrpSpPr>
            <p:cNvPr id="21511" name="Group 6"/>
            <p:cNvGrpSpPr>
              <a:grpSpLocks/>
            </p:cNvGrpSpPr>
            <p:nvPr/>
          </p:nvGrpSpPr>
          <p:grpSpPr bwMode="auto">
            <a:xfrm>
              <a:off x="755" y="845"/>
              <a:ext cx="4666" cy="2903"/>
              <a:chOff x="437" y="845"/>
              <a:chExt cx="4666" cy="2903"/>
            </a:xfrm>
          </p:grpSpPr>
          <p:sp>
            <p:nvSpPr>
              <p:cNvPr id="21512" name="Oval 7"/>
              <p:cNvSpPr>
                <a:spLocks noChangeArrowheads="1"/>
              </p:cNvSpPr>
              <p:nvPr/>
            </p:nvSpPr>
            <p:spPr bwMode="auto">
              <a:xfrm>
                <a:off x="437" y="1888"/>
                <a:ext cx="1989" cy="1088"/>
              </a:xfrm>
              <a:prstGeom prst="ellipse">
                <a:avLst/>
              </a:prstGeom>
              <a:solidFill>
                <a:srgbClr val="FFFF99"/>
              </a:solidFill>
              <a:ln w="9525" algn="ctr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 eaLnBrk="0" hangingPunct="0"/>
                <a:r>
                  <a:rPr lang="ar-EG" sz="4000" b="1" i="1" dirty="0">
                    <a:ln w="9525">
                      <a:solidFill>
                        <a:schemeClr val="bg1"/>
                      </a:solidFill>
                      <a:prstDash val="solid"/>
                    </a:ln>
                    <a:effectLst>
                      <a:outerShdw blurRad="12700" dist="38100" dir="2700000" algn="tl" rotWithShape="0">
                        <a:schemeClr val="bg1">
                          <a:lumMod val="50000"/>
                        </a:schemeClr>
                      </a:outerShdw>
                    </a:effectLst>
                    <a:latin typeface="Arial Narrow" pitchFamily="34" charset="0"/>
                  </a:rPr>
                  <a:t>   كتابة التقارير </a:t>
                </a:r>
              </a:p>
              <a:p>
                <a:pPr algn="ctr" eaLnBrk="0" hangingPunct="0"/>
                <a:r>
                  <a:rPr lang="ar-EG" sz="4000" b="1" i="1" dirty="0">
                    <a:ln w="9525">
                      <a:solidFill>
                        <a:schemeClr val="bg1"/>
                      </a:solidFill>
                      <a:prstDash val="solid"/>
                    </a:ln>
                    <a:effectLst>
                      <a:outerShdw blurRad="12700" dist="38100" dir="2700000" algn="tl" rotWithShape="0">
                        <a:schemeClr val="bg1">
                          <a:lumMod val="50000"/>
                        </a:schemeClr>
                      </a:outerShdw>
                    </a:effectLst>
                    <a:latin typeface="Arial Narrow" pitchFamily="34" charset="0"/>
                  </a:rPr>
                  <a:t>   والمتابعة </a:t>
                </a:r>
                <a:endParaRPr lang="th-TH" sz="4000" b="1" i="1" dirty="0">
                  <a:ln w="9525">
                    <a:solidFill>
                      <a:schemeClr val="bg1"/>
                    </a:solidFill>
                    <a:prstDash val="solid"/>
                  </a:ln>
                  <a:effectLst>
                    <a:outerShdw blurRad="12700" dist="38100" dir="2700000" algn="tl" rotWithShape="0">
                      <a:schemeClr val="bg1">
                        <a:lumMod val="50000"/>
                      </a:schemeClr>
                    </a:outerShdw>
                  </a:effectLst>
                  <a:latin typeface="Arial Narrow" pitchFamily="34" charset="0"/>
                </a:endParaRPr>
              </a:p>
            </p:txBody>
          </p:sp>
          <p:sp>
            <p:nvSpPr>
              <p:cNvPr id="21513" name="AutoShape 7"/>
              <p:cNvSpPr>
                <a:spLocks noChangeArrowheads="1"/>
              </p:cNvSpPr>
              <p:nvPr/>
            </p:nvSpPr>
            <p:spPr bwMode="auto">
              <a:xfrm rot="-2813076">
                <a:off x="1755" y="1624"/>
                <a:ext cx="180" cy="256"/>
              </a:xfrm>
              <a:prstGeom prst="rightArrow">
                <a:avLst>
                  <a:gd name="adj1" fmla="val 50000"/>
                  <a:gd name="adj2" fmla="val 25000"/>
                </a:avLst>
              </a:prstGeom>
              <a:solidFill>
                <a:srgbClr val="FF0000"/>
              </a:solidFill>
              <a:ln w="9525">
                <a:solidFill>
                  <a:srgbClr val="FFFF99"/>
                </a:solidFill>
                <a:miter lim="800000"/>
                <a:headEnd/>
                <a:tailEnd/>
              </a:ln>
            </p:spPr>
            <p:txBody>
              <a:bodyPr vert="eaVert" wrap="none" anchor="ctr"/>
              <a:lstStyle/>
              <a:p>
                <a:pPr marL="457200" algn="ctr" eaLnBrk="0" hangingPunct="0">
                  <a:lnSpc>
                    <a:spcPct val="110000"/>
                  </a:lnSpc>
                  <a:buFont typeface="Webdings" pitchFamily="18" charset="2"/>
                  <a:buChar char="3"/>
                </a:pPr>
                <a:endParaRPr lang="en-US" sz="2400" b="1" u="sng">
                  <a:solidFill>
                    <a:schemeClr val="folHlink"/>
                  </a:solidFill>
                  <a:latin typeface="Arial Narrow" pitchFamily="34" charset="0"/>
                </a:endParaRPr>
              </a:p>
            </p:txBody>
          </p:sp>
          <p:sp>
            <p:nvSpPr>
              <p:cNvPr id="21514" name="AutoShape 8"/>
              <p:cNvSpPr>
                <a:spLocks noChangeArrowheads="1"/>
              </p:cNvSpPr>
              <p:nvPr/>
            </p:nvSpPr>
            <p:spPr bwMode="auto">
              <a:xfrm rot="7803206">
                <a:off x="3569" y="2895"/>
                <a:ext cx="180" cy="256"/>
              </a:xfrm>
              <a:prstGeom prst="rightArrow">
                <a:avLst>
                  <a:gd name="adj1" fmla="val 50000"/>
                  <a:gd name="adj2" fmla="val 25000"/>
                </a:avLst>
              </a:prstGeom>
              <a:solidFill>
                <a:srgbClr val="FF0000"/>
              </a:solidFill>
              <a:ln w="9525">
                <a:solidFill>
                  <a:srgbClr val="FFFF99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>
                  <a:latin typeface="Arial" charset="0"/>
                </a:endParaRPr>
              </a:p>
            </p:txBody>
          </p:sp>
          <p:sp>
            <p:nvSpPr>
              <p:cNvPr id="21515" name="AutoShape 9"/>
              <p:cNvSpPr>
                <a:spLocks noChangeArrowheads="1"/>
              </p:cNvSpPr>
              <p:nvPr/>
            </p:nvSpPr>
            <p:spPr bwMode="auto">
              <a:xfrm rot="13798874">
                <a:off x="1778" y="2940"/>
                <a:ext cx="180" cy="256"/>
              </a:xfrm>
              <a:prstGeom prst="rightArrow">
                <a:avLst>
                  <a:gd name="adj1" fmla="val 50000"/>
                  <a:gd name="adj2" fmla="val 25000"/>
                </a:avLst>
              </a:prstGeom>
              <a:solidFill>
                <a:srgbClr val="FF0000"/>
              </a:solidFill>
              <a:ln w="9525">
                <a:solidFill>
                  <a:srgbClr val="FFFF99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>
                  <a:latin typeface="Arial" charset="0"/>
                </a:endParaRPr>
              </a:p>
            </p:txBody>
          </p:sp>
          <p:sp>
            <p:nvSpPr>
              <p:cNvPr id="21516" name="AutoShape 10"/>
              <p:cNvSpPr>
                <a:spLocks noChangeArrowheads="1"/>
              </p:cNvSpPr>
              <p:nvPr/>
            </p:nvSpPr>
            <p:spPr bwMode="auto">
              <a:xfrm rot="2586924">
                <a:off x="3474" y="1616"/>
                <a:ext cx="222" cy="265"/>
              </a:xfrm>
              <a:prstGeom prst="rightArrow">
                <a:avLst>
                  <a:gd name="adj1" fmla="val 50000"/>
                  <a:gd name="adj2" fmla="val 25000"/>
                </a:avLst>
              </a:prstGeom>
              <a:solidFill>
                <a:srgbClr val="FF0000"/>
              </a:solidFill>
              <a:ln w="9525">
                <a:solidFill>
                  <a:srgbClr val="FFFF99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>
                  <a:latin typeface="Arial" charset="0"/>
                </a:endParaRPr>
              </a:p>
            </p:txBody>
          </p:sp>
          <p:sp>
            <p:nvSpPr>
              <p:cNvPr id="21517" name="Oval 12"/>
              <p:cNvSpPr>
                <a:spLocks noChangeArrowheads="1"/>
              </p:cNvSpPr>
              <p:nvPr/>
            </p:nvSpPr>
            <p:spPr bwMode="auto">
              <a:xfrm>
                <a:off x="1786" y="845"/>
                <a:ext cx="1860" cy="1033"/>
              </a:xfrm>
              <a:prstGeom prst="ellipse">
                <a:avLst/>
              </a:prstGeom>
              <a:solidFill>
                <a:srgbClr val="FFFF99"/>
              </a:solidFill>
              <a:ln w="9525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 eaLnBrk="0" hangingPunct="0"/>
                <a:r>
                  <a:rPr lang="ar-EG" sz="4400" b="1" i="1" dirty="0">
                    <a:ln w="9525">
                      <a:solidFill>
                        <a:schemeClr val="bg1"/>
                      </a:solidFill>
                      <a:prstDash val="solid"/>
                    </a:ln>
                    <a:effectLst>
                      <a:outerShdw blurRad="12700" dist="38100" dir="2700000" algn="tl" rotWithShape="0">
                        <a:schemeClr val="bg1">
                          <a:lumMod val="50000"/>
                        </a:schemeClr>
                      </a:outerShdw>
                    </a:effectLst>
                    <a:latin typeface="Arial Narrow" pitchFamily="34" charset="0"/>
                  </a:rPr>
                  <a:t>التخطيط</a:t>
                </a:r>
                <a:endParaRPr lang="th-TH" sz="4400" b="1" i="1" dirty="0">
                  <a:ln w="9525">
                    <a:solidFill>
                      <a:schemeClr val="bg1"/>
                    </a:solidFill>
                    <a:prstDash val="solid"/>
                  </a:ln>
                  <a:effectLst>
                    <a:outerShdw blurRad="12700" dist="38100" dir="2700000" algn="tl" rotWithShape="0">
                      <a:schemeClr val="bg1">
                        <a:lumMod val="50000"/>
                      </a:schemeClr>
                    </a:outerShdw>
                  </a:effectLst>
                  <a:latin typeface="Arial Narrow" pitchFamily="34" charset="0"/>
                </a:endParaRPr>
              </a:p>
            </p:txBody>
          </p:sp>
          <p:sp>
            <p:nvSpPr>
              <p:cNvPr id="21518" name="Oval 13"/>
              <p:cNvSpPr>
                <a:spLocks noChangeArrowheads="1"/>
              </p:cNvSpPr>
              <p:nvPr/>
            </p:nvSpPr>
            <p:spPr bwMode="auto">
              <a:xfrm>
                <a:off x="3243" y="1888"/>
                <a:ext cx="1860" cy="907"/>
              </a:xfrm>
              <a:prstGeom prst="ellipse">
                <a:avLst/>
              </a:prstGeom>
              <a:solidFill>
                <a:srgbClr val="FFFF99"/>
              </a:solidFill>
              <a:ln w="9525" algn="ctr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 eaLnBrk="0" hangingPunct="0"/>
                <a:r>
                  <a:rPr lang="ar-EG" sz="4400" b="1" i="1" dirty="0">
                    <a:ln w="9525">
                      <a:solidFill>
                        <a:schemeClr val="bg1"/>
                      </a:solidFill>
                      <a:prstDash val="solid"/>
                    </a:ln>
                    <a:effectLst>
                      <a:outerShdw blurRad="12700" dist="38100" dir="2700000" algn="tl" rotWithShape="0">
                        <a:schemeClr val="bg1">
                          <a:lumMod val="50000"/>
                        </a:schemeClr>
                      </a:outerShdw>
                    </a:effectLst>
                    <a:latin typeface="Arial Narrow" pitchFamily="34" charset="0"/>
                  </a:rPr>
                  <a:t>ا</a:t>
                </a:r>
                <a:r>
                  <a:rPr lang="ar-SA" sz="4400" b="1" i="1" dirty="0">
                    <a:ln w="9525">
                      <a:solidFill>
                        <a:schemeClr val="bg1"/>
                      </a:solidFill>
                      <a:prstDash val="solid"/>
                    </a:ln>
                    <a:effectLst>
                      <a:outerShdw blurRad="12700" dist="38100" dir="2700000" algn="tl" rotWithShape="0">
                        <a:schemeClr val="bg1">
                          <a:lumMod val="50000"/>
                        </a:schemeClr>
                      </a:outerShdw>
                    </a:effectLst>
                    <a:latin typeface="Arial Narrow" pitchFamily="34" charset="0"/>
                  </a:rPr>
                  <a:t>لإ</a:t>
                </a:r>
                <a:r>
                  <a:rPr lang="ar-EG" sz="4400" b="1" i="1" dirty="0">
                    <a:ln w="9525">
                      <a:solidFill>
                        <a:schemeClr val="bg1"/>
                      </a:solidFill>
                      <a:prstDash val="solid"/>
                    </a:ln>
                    <a:effectLst>
                      <a:outerShdw blurRad="12700" dist="38100" dir="2700000" algn="tl" rotWithShape="0">
                        <a:schemeClr val="bg1">
                          <a:lumMod val="50000"/>
                        </a:schemeClr>
                      </a:outerShdw>
                    </a:effectLst>
                    <a:latin typeface="Arial Narrow" pitchFamily="34" charset="0"/>
                  </a:rPr>
                  <a:t>عداد </a:t>
                </a:r>
                <a:endParaRPr lang="th-TH" sz="4400" b="1" i="1" dirty="0">
                  <a:ln w="9525">
                    <a:solidFill>
                      <a:schemeClr val="bg1"/>
                    </a:solidFill>
                    <a:prstDash val="solid"/>
                  </a:ln>
                  <a:effectLst>
                    <a:outerShdw blurRad="12700" dist="38100" dir="2700000" algn="tl" rotWithShape="0">
                      <a:schemeClr val="bg1">
                        <a:lumMod val="50000"/>
                      </a:schemeClr>
                    </a:outerShdw>
                  </a:effectLst>
                  <a:latin typeface="Arial Narrow" pitchFamily="34" charset="0"/>
                </a:endParaRPr>
              </a:p>
            </p:txBody>
          </p:sp>
          <p:sp>
            <p:nvSpPr>
              <p:cNvPr id="21519" name="Oval 14"/>
              <p:cNvSpPr>
                <a:spLocks noChangeArrowheads="1"/>
              </p:cNvSpPr>
              <p:nvPr/>
            </p:nvSpPr>
            <p:spPr bwMode="auto">
              <a:xfrm>
                <a:off x="2016" y="2886"/>
                <a:ext cx="1590" cy="862"/>
              </a:xfrm>
              <a:prstGeom prst="ellipse">
                <a:avLst/>
              </a:prstGeom>
              <a:solidFill>
                <a:srgbClr val="FFFF99"/>
              </a:solidFill>
              <a:ln w="9525" algn="ctr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 eaLnBrk="0" hangingPunct="0"/>
                <a:r>
                  <a:rPr lang="ar-EG" sz="4400" b="1" i="1" dirty="0">
                    <a:ln w="9525">
                      <a:solidFill>
                        <a:schemeClr val="bg1"/>
                      </a:solidFill>
                      <a:prstDash val="solid"/>
                    </a:ln>
                    <a:effectLst>
                      <a:outerShdw blurRad="12700" dist="38100" dir="2700000" algn="tl" rotWithShape="0">
                        <a:schemeClr val="bg1">
                          <a:lumMod val="50000"/>
                        </a:schemeClr>
                      </a:outerShdw>
                    </a:effectLst>
                    <a:latin typeface="Arial Narrow" pitchFamily="34" charset="0"/>
                  </a:rPr>
                  <a:t>   التنفيذ</a:t>
                </a:r>
                <a:endParaRPr lang="th-TH" sz="4400" b="1" i="1" dirty="0">
                  <a:ln w="9525">
                    <a:solidFill>
                      <a:schemeClr val="bg1"/>
                    </a:solidFill>
                    <a:prstDash val="solid"/>
                  </a:ln>
                  <a:effectLst>
                    <a:outerShdw blurRad="12700" dist="38100" dir="2700000" algn="tl" rotWithShape="0">
                      <a:schemeClr val="bg1">
                        <a:lumMod val="50000"/>
                      </a:schemeClr>
                    </a:outerShdw>
                  </a:effectLst>
                  <a:latin typeface="Arial Narrow" pitchFamily="34" charset="0"/>
                </a:endParaRPr>
              </a:p>
            </p:txBody>
          </p:sp>
          <p:sp>
            <p:nvSpPr>
              <p:cNvPr id="21520" name="Oval 15"/>
              <p:cNvSpPr>
                <a:spLocks noChangeArrowheads="1"/>
              </p:cNvSpPr>
              <p:nvPr/>
            </p:nvSpPr>
            <p:spPr bwMode="auto">
              <a:xfrm>
                <a:off x="3809" y="1462"/>
                <a:ext cx="1090" cy="536"/>
              </a:xfrm>
              <a:prstGeom prst="ellipse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>
                <a:spAutoFit/>
              </a:bodyPr>
              <a:lstStyle/>
              <a:p>
                <a:pPr marL="457200" algn="ctr" eaLnBrk="0" hangingPunct="0">
                  <a:lnSpc>
                    <a:spcPct val="110000"/>
                  </a:lnSpc>
                  <a:buFont typeface="Webdings" pitchFamily="18" charset="2"/>
                  <a:buChar char="3"/>
                </a:pPr>
                <a:r>
                  <a:rPr lang="ar-EG" sz="3200" b="1">
                    <a:solidFill>
                      <a:schemeClr val="folHlink"/>
                    </a:solidFill>
                    <a:latin typeface="Arial Narrow" pitchFamily="34" charset="0"/>
                  </a:rPr>
                  <a:t>2</a:t>
                </a:r>
                <a:endParaRPr lang="en-US" sz="3200" b="1">
                  <a:solidFill>
                    <a:schemeClr val="folHlink"/>
                  </a:solidFill>
                  <a:latin typeface="Arial Narrow" pitchFamily="34" charset="0"/>
                </a:endParaRPr>
              </a:p>
            </p:txBody>
          </p:sp>
          <p:sp>
            <p:nvSpPr>
              <p:cNvPr id="21521" name="Oval 16"/>
              <p:cNvSpPr>
                <a:spLocks noChangeArrowheads="1"/>
              </p:cNvSpPr>
              <p:nvPr/>
            </p:nvSpPr>
            <p:spPr bwMode="auto">
              <a:xfrm>
                <a:off x="837" y="1443"/>
                <a:ext cx="1090" cy="536"/>
              </a:xfrm>
              <a:prstGeom prst="ellipse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>
                <a:spAutoFit/>
              </a:bodyPr>
              <a:lstStyle/>
              <a:p>
                <a:pPr marL="457200" algn="ctr" eaLnBrk="0" hangingPunct="0">
                  <a:lnSpc>
                    <a:spcPct val="110000"/>
                  </a:lnSpc>
                  <a:buFont typeface="Webdings" pitchFamily="18" charset="2"/>
                  <a:buChar char="3"/>
                </a:pPr>
                <a:r>
                  <a:rPr lang="ar-EG" sz="3200" b="1">
                    <a:solidFill>
                      <a:schemeClr val="folHlink"/>
                    </a:solidFill>
                    <a:latin typeface="Arial Narrow" pitchFamily="34" charset="0"/>
                  </a:rPr>
                  <a:t>4</a:t>
                </a:r>
                <a:endParaRPr lang="en-US" sz="3200" b="1">
                  <a:solidFill>
                    <a:schemeClr val="folHlink"/>
                  </a:solidFill>
                  <a:latin typeface="Arial Narrow" pitchFamily="34" charset="0"/>
                </a:endParaRPr>
              </a:p>
            </p:txBody>
          </p:sp>
          <p:sp>
            <p:nvSpPr>
              <p:cNvPr id="21522" name="Oval 17"/>
              <p:cNvSpPr>
                <a:spLocks noChangeArrowheads="1"/>
              </p:cNvSpPr>
              <p:nvPr/>
            </p:nvSpPr>
            <p:spPr bwMode="auto">
              <a:xfrm>
                <a:off x="2426" y="2486"/>
                <a:ext cx="1090" cy="536"/>
              </a:xfrm>
              <a:prstGeom prst="ellipse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>
                <a:spAutoFit/>
              </a:bodyPr>
              <a:lstStyle/>
              <a:p>
                <a:pPr marL="457200" algn="ctr" eaLnBrk="0" hangingPunct="0">
                  <a:lnSpc>
                    <a:spcPct val="110000"/>
                  </a:lnSpc>
                  <a:buFont typeface="Webdings" pitchFamily="18" charset="2"/>
                  <a:buChar char="3"/>
                </a:pPr>
                <a:r>
                  <a:rPr lang="ar-EG" sz="3200" b="1" dirty="0">
                    <a:solidFill>
                      <a:schemeClr val="folHlink"/>
                    </a:solidFill>
                    <a:latin typeface="Arial Narrow" pitchFamily="34" charset="0"/>
                  </a:rPr>
                  <a:t>3</a:t>
                </a:r>
                <a:endParaRPr lang="en-US" sz="3200" b="1" dirty="0">
                  <a:solidFill>
                    <a:schemeClr val="folHlink"/>
                  </a:solidFill>
                  <a:latin typeface="Arial Narrow" pitchFamily="34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8600124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5076056" y="260648"/>
            <a:ext cx="3573635" cy="76835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algn="ctr" rtl="0" fontAlgn="auto">
              <a:spcAft>
                <a:spcPts val="0"/>
              </a:spcAft>
              <a:defRPr/>
            </a:pPr>
            <a:r>
              <a:rPr lang="ar-SA" sz="4000" b="1" dirty="0">
                <a:solidFill>
                  <a:srgbClr val="C00000"/>
                </a:solidFill>
                <a:latin typeface="Simplified Arabic" pitchFamily="18" charset="-78"/>
                <a:cs typeface="Simplified Arabic" pitchFamily="18" charset="-78"/>
              </a:rPr>
              <a:t> مرحلة التخطيط</a:t>
            </a:r>
            <a:endParaRPr lang="en-US" sz="4000" b="1" dirty="0">
              <a:solidFill>
                <a:srgbClr val="C00000"/>
              </a:solidFill>
              <a:latin typeface="Simplified Arabic" pitchFamily="18" charset="-78"/>
              <a:cs typeface="Simplified Arabic" pitchFamily="18" charset="-78"/>
            </a:endParaRP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395163" y="1168102"/>
            <a:ext cx="8569325" cy="542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lnSpc>
                <a:spcPct val="150000"/>
              </a:lnSpc>
              <a:defRPr/>
            </a:pPr>
            <a:r>
              <a:rPr lang="ar-EG" sz="30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rgbClr val="FFFF00"/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Simplified Arabic" pitchFamily="18" charset="-78"/>
                <a:cs typeface="Simplified Arabic" pitchFamily="18" charset="-78"/>
              </a:rPr>
              <a:t>تحتو</a:t>
            </a:r>
            <a:r>
              <a:rPr lang="ar-IQ" sz="30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rgbClr val="FFFF00"/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Simplified Arabic" pitchFamily="18" charset="-78"/>
                <a:cs typeface="Simplified Arabic" pitchFamily="18" charset="-78"/>
              </a:rPr>
              <a:t>ي</a:t>
            </a:r>
            <a:r>
              <a:rPr lang="ar-EG" sz="30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rgbClr val="FFFF00"/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Simplified Arabic" pitchFamily="18" charset="-78"/>
                <a:cs typeface="Simplified Arabic" pitchFamily="18" charset="-78"/>
              </a:rPr>
              <a:t> </a:t>
            </a:r>
            <a:r>
              <a:rPr lang="ar-EG" sz="30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rgbClr val="FFFF00"/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latin typeface="Simplified Arabic" pitchFamily="18" charset="-78"/>
                <a:cs typeface="Simplified Arabic" pitchFamily="18" charset="-78"/>
              </a:rPr>
              <a:t>عملية التخطيط على العمليات الفرعية  الآتية :</a:t>
            </a:r>
            <a:endParaRPr lang="en-US" sz="3000" b="1" dirty="0">
              <a:ln w="13462">
                <a:solidFill>
                  <a:schemeClr val="bg1"/>
                </a:solidFill>
                <a:prstDash val="solid"/>
              </a:ln>
              <a:solidFill>
                <a:srgbClr val="FFFF00"/>
              </a:solidFill>
              <a:effectLst>
                <a:outerShdw dist="38100" dir="2700000" algn="bl" rotWithShape="0">
                  <a:schemeClr val="accent5"/>
                </a:outerShdw>
              </a:effectLst>
              <a:latin typeface="Simplified Arabic" pitchFamily="18" charset="-78"/>
              <a:cs typeface="Simplified Arabic" pitchFamily="18" charset="-78"/>
            </a:endParaRPr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  <a:defRPr/>
            </a:pPr>
            <a:r>
              <a:rPr lang="ar-EG" sz="3000" b="1" dirty="0">
                <a:latin typeface="Simplified Arabic" pitchFamily="18" charset="-78"/>
                <a:cs typeface="Simplified Arabic" pitchFamily="18" charset="-78"/>
              </a:rPr>
              <a:t>توضيح الهدف ومجال التدقيق.</a:t>
            </a:r>
            <a:endParaRPr lang="en-US" sz="3000" b="1" dirty="0">
              <a:latin typeface="Simplified Arabic" pitchFamily="18" charset="-78"/>
              <a:cs typeface="Simplified Arabic" pitchFamily="18" charset="-78"/>
            </a:endParaRPr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  <a:defRPr/>
            </a:pPr>
            <a:r>
              <a:rPr lang="ar-EG" sz="3000" b="1" dirty="0" smtClean="0">
                <a:latin typeface="Simplified Arabic" pitchFamily="18" charset="-78"/>
                <a:cs typeface="Simplified Arabic" pitchFamily="18" charset="-78"/>
              </a:rPr>
              <a:t>تحديد </a:t>
            </a:r>
            <a:r>
              <a:rPr lang="ar-EG" sz="3000" b="1" dirty="0">
                <a:latin typeface="Simplified Arabic" pitchFamily="18" charset="-78"/>
                <a:cs typeface="Simplified Arabic" pitchFamily="18" charset="-78"/>
              </a:rPr>
              <a:t>معايير اختيار المدققين وتدريبهم واعتمادهم. </a:t>
            </a:r>
            <a:endParaRPr lang="en-US" sz="3000" b="1" dirty="0">
              <a:latin typeface="Simplified Arabic" pitchFamily="18" charset="-78"/>
              <a:cs typeface="Simplified Arabic" pitchFamily="18" charset="-78"/>
            </a:endParaRPr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  <a:defRPr/>
            </a:pPr>
            <a:r>
              <a:rPr lang="ar-EG" sz="3000" b="1" dirty="0">
                <a:latin typeface="Simplified Arabic" pitchFamily="18" charset="-78"/>
                <a:cs typeface="Simplified Arabic" pitchFamily="18" charset="-78"/>
              </a:rPr>
              <a:t>تحديد فريق ال</a:t>
            </a:r>
            <a:r>
              <a:rPr lang="ar-SA" sz="3000" b="1" dirty="0">
                <a:latin typeface="Simplified Arabic" pitchFamily="18" charset="-78"/>
                <a:cs typeface="Simplified Arabic" pitchFamily="18" charset="-78"/>
              </a:rPr>
              <a:t>تدقيق.</a:t>
            </a:r>
            <a:endParaRPr lang="en-US" sz="3000" b="1" dirty="0">
              <a:latin typeface="Simplified Arabic" pitchFamily="18" charset="-78"/>
              <a:cs typeface="Simplified Arabic" pitchFamily="18" charset="-78"/>
            </a:endParaRPr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  <a:defRPr/>
            </a:pPr>
            <a:r>
              <a:rPr lang="ar-EG" sz="3000" b="1" dirty="0">
                <a:latin typeface="Simplified Arabic" pitchFamily="18" charset="-78"/>
                <a:cs typeface="Simplified Arabic" pitchFamily="18" charset="-78"/>
              </a:rPr>
              <a:t>الوقت المطلوب لتنفيذ عملية التدقيق </a:t>
            </a:r>
            <a:r>
              <a:rPr lang="ar-EG" sz="3000" b="1" dirty="0" smtClean="0">
                <a:latin typeface="Simplified Arabic" pitchFamily="18" charset="-78"/>
                <a:cs typeface="Simplified Arabic" pitchFamily="18" charset="-78"/>
              </a:rPr>
              <a:t>.</a:t>
            </a:r>
            <a:endParaRPr lang="en-US" sz="3000" b="1" dirty="0" smtClean="0">
              <a:latin typeface="Simplified Arabic" pitchFamily="18" charset="-78"/>
              <a:cs typeface="Simplified Arabic" pitchFamily="18" charset="-78"/>
            </a:endParaRPr>
          </a:p>
          <a:p>
            <a:pPr marL="109537" algn="just">
              <a:lnSpc>
                <a:spcPct val="150000"/>
              </a:lnSpc>
              <a:spcBef>
                <a:spcPts val="400"/>
              </a:spcBef>
              <a:buClr>
                <a:schemeClr val="accent1"/>
              </a:buClr>
              <a:buSzPct val="68000"/>
              <a:defRPr/>
            </a:pPr>
            <a:r>
              <a:rPr lang="ar-SA" sz="3000" b="1" dirty="0" smtClean="0">
                <a:solidFill>
                  <a:srgbClr val="993300"/>
                </a:solidFill>
                <a:latin typeface="Simplified Arabic" pitchFamily="18" charset="-78"/>
                <a:cs typeface="Simplified Arabic" pitchFamily="18" charset="-78"/>
              </a:rPr>
              <a:t> </a:t>
            </a:r>
            <a:endParaRPr lang="ar-SA" sz="3000" b="1" dirty="0">
              <a:solidFill>
                <a:srgbClr val="993300"/>
              </a:solidFill>
              <a:latin typeface="Simplified Arabic" pitchFamily="18" charset="-78"/>
              <a:cs typeface="Simplified Arabic" pitchFamily="18" charset="-78"/>
            </a:endParaRPr>
          </a:p>
          <a:p>
            <a:pPr marL="623887" indent="-514350" algn="just">
              <a:lnSpc>
                <a:spcPct val="150000"/>
              </a:lnSpc>
              <a:spcBef>
                <a:spcPts val="400"/>
              </a:spcBef>
              <a:buClr>
                <a:schemeClr val="accent1"/>
              </a:buClr>
              <a:buSzPct val="68000"/>
              <a:buFont typeface="+mj-lt"/>
              <a:buAutoNum type="arabicPeriod"/>
              <a:defRPr/>
            </a:pPr>
            <a:endParaRPr lang="ar-SA" sz="3000" b="1" dirty="0">
              <a:solidFill>
                <a:srgbClr val="993300"/>
              </a:solidFill>
              <a:latin typeface="Simplified Arabic" pitchFamily="18" charset="-78"/>
              <a:cs typeface="Simplified Arabic" pitchFamily="18" charset="-78"/>
            </a:endParaRPr>
          </a:p>
          <a:p>
            <a:pPr marL="623887" indent="-514350" algn="just">
              <a:lnSpc>
                <a:spcPct val="150000"/>
              </a:lnSpc>
              <a:spcBef>
                <a:spcPts val="400"/>
              </a:spcBef>
              <a:buClr>
                <a:schemeClr val="accent1"/>
              </a:buClr>
              <a:buSzPct val="68000"/>
              <a:buFont typeface="+mj-lt"/>
              <a:buAutoNum type="arabicPeriod"/>
              <a:defRPr/>
            </a:pPr>
            <a:endParaRPr lang="en-US" sz="3000" b="1" dirty="0">
              <a:latin typeface="Simplified Arabic" pitchFamily="18" charset="-78"/>
              <a:cs typeface="Simplified Arabic" pitchFamily="18" charset="-78"/>
            </a:endParaRPr>
          </a:p>
          <a:p>
            <a:pPr marL="623887" indent="-514350" algn="just">
              <a:lnSpc>
                <a:spcPct val="150000"/>
              </a:lnSpc>
              <a:spcBef>
                <a:spcPts val="400"/>
              </a:spcBef>
              <a:buClr>
                <a:schemeClr val="accent1"/>
              </a:buClr>
              <a:buSzPct val="68000"/>
              <a:buFont typeface="+mj-lt"/>
              <a:buAutoNum type="arabicPeriod"/>
              <a:defRPr/>
            </a:pPr>
            <a:endParaRPr lang="en-US" sz="3000" b="1" i="1" dirty="0">
              <a:latin typeface="Simplified Arabic" pitchFamily="18" charset="-78"/>
              <a:cs typeface="Simplified Arabic" pitchFamily="18" charset="-78"/>
            </a:endParaRPr>
          </a:p>
          <a:p>
            <a:pPr marL="623887" indent="-514350" algn="just">
              <a:lnSpc>
                <a:spcPct val="150000"/>
              </a:lnSpc>
              <a:spcBef>
                <a:spcPts val="400"/>
              </a:spcBef>
              <a:buClr>
                <a:schemeClr val="accent1"/>
              </a:buClr>
              <a:buSzPct val="68000"/>
              <a:buFont typeface="+mj-lt"/>
              <a:buAutoNum type="arabicPeriod"/>
              <a:defRPr/>
            </a:pPr>
            <a:endParaRPr lang="en-US" sz="3000" b="1" dirty="0">
              <a:latin typeface="Simplified Arabic" pitchFamily="18" charset="-78"/>
              <a:cs typeface="Simplified Arabic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40514586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5796136" y="332656"/>
            <a:ext cx="2565523" cy="576064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b">
            <a:normAutofit fontScale="92500" lnSpcReduction="20000"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algn="ctr" rtl="0" fontAlgn="auto">
              <a:spcAft>
                <a:spcPts val="0"/>
              </a:spcAft>
              <a:defRPr/>
            </a:pPr>
            <a:r>
              <a:rPr lang="ar-SA" sz="4000" b="1" dirty="0">
                <a:solidFill>
                  <a:srgbClr val="C00000"/>
                </a:solidFill>
                <a:latin typeface="Simplified Arabic" pitchFamily="18" charset="-78"/>
                <a:cs typeface="Simplified Arabic" pitchFamily="18" charset="-78"/>
              </a:rPr>
              <a:t> مرحلة الإعداد</a:t>
            </a:r>
            <a:endParaRPr lang="en-US" sz="4000" b="1" dirty="0">
              <a:solidFill>
                <a:srgbClr val="C00000"/>
              </a:solidFill>
              <a:latin typeface="Simplified Arabic" pitchFamily="18" charset="-78"/>
              <a:cs typeface="Simplified Arabic" pitchFamily="18" charset="-78"/>
            </a:endParaRP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357188" y="1071563"/>
            <a:ext cx="8569325" cy="542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r>
              <a:rPr lang="ar-EG" sz="3000" b="1" dirty="0">
                <a:solidFill>
                  <a:schemeClr val="accent3">
                    <a:lumMod val="40000"/>
                    <a:lumOff val="60000"/>
                  </a:schemeClr>
                </a:solidFill>
                <a:latin typeface="Simplified Arabic" pitchFamily="18" charset="-78"/>
                <a:cs typeface="Simplified Arabic" pitchFamily="18" charset="-78"/>
              </a:rPr>
              <a:t>الغرض من هذه المرحلة</a:t>
            </a:r>
            <a:r>
              <a:rPr lang="ar-SA" sz="3000" b="1" dirty="0">
                <a:solidFill>
                  <a:schemeClr val="accent3">
                    <a:lumMod val="40000"/>
                    <a:lumOff val="60000"/>
                  </a:schemeClr>
                </a:solidFill>
                <a:latin typeface="Simplified Arabic" pitchFamily="18" charset="-78"/>
                <a:cs typeface="Simplified Arabic" pitchFamily="18" charset="-78"/>
              </a:rPr>
              <a:t> هو</a:t>
            </a:r>
            <a:r>
              <a:rPr lang="ar-EG" sz="3000" b="1" dirty="0">
                <a:solidFill>
                  <a:schemeClr val="accent3">
                    <a:lumMod val="40000"/>
                    <a:lumOff val="60000"/>
                  </a:schemeClr>
                </a:solidFill>
                <a:latin typeface="Simplified Arabic" pitchFamily="18" charset="-78"/>
                <a:cs typeface="Simplified Arabic" pitchFamily="18" charset="-78"/>
              </a:rPr>
              <a:t> ضمان القيام بتطبيق عملية الت</a:t>
            </a:r>
            <a:r>
              <a:rPr lang="ar-SA" sz="3000" b="1" dirty="0">
                <a:solidFill>
                  <a:schemeClr val="accent3">
                    <a:lumMod val="40000"/>
                    <a:lumOff val="60000"/>
                  </a:schemeClr>
                </a:solidFill>
                <a:latin typeface="Simplified Arabic" pitchFamily="18" charset="-78"/>
                <a:cs typeface="Simplified Arabic" pitchFamily="18" charset="-78"/>
              </a:rPr>
              <a:t>دقيق</a:t>
            </a:r>
            <a:r>
              <a:rPr lang="ar-EG" sz="3000" b="1" dirty="0">
                <a:solidFill>
                  <a:schemeClr val="accent3">
                    <a:lumMod val="40000"/>
                    <a:lumOff val="60000"/>
                  </a:schemeClr>
                </a:solidFill>
                <a:latin typeface="Simplified Arabic" pitchFamily="18" charset="-78"/>
                <a:cs typeface="Simplified Arabic" pitchFamily="18" charset="-78"/>
              </a:rPr>
              <a:t> فى الموقع بشكل فعال من خلال ال</a:t>
            </a:r>
            <a:r>
              <a:rPr lang="ar-SA" sz="3000" b="1" dirty="0">
                <a:solidFill>
                  <a:schemeClr val="accent3">
                    <a:lumMod val="40000"/>
                    <a:lumOff val="60000"/>
                  </a:schemeClr>
                </a:solidFill>
                <a:latin typeface="Simplified Arabic" pitchFamily="18" charset="-78"/>
                <a:cs typeface="Simplified Arabic" pitchFamily="18" charset="-78"/>
              </a:rPr>
              <a:t>آتي</a:t>
            </a:r>
            <a:r>
              <a:rPr lang="ar-EG" sz="3000" b="1" dirty="0">
                <a:solidFill>
                  <a:schemeClr val="accent3">
                    <a:lumMod val="40000"/>
                    <a:lumOff val="60000"/>
                  </a:schemeClr>
                </a:solidFill>
                <a:latin typeface="Simplified Arabic" pitchFamily="18" charset="-78"/>
                <a:cs typeface="Simplified Arabic" pitchFamily="18" charset="-78"/>
              </a:rPr>
              <a:t> : </a:t>
            </a:r>
            <a:endParaRPr lang="en-US" sz="3000" b="1" dirty="0">
              <a:solidFill>
                <a:schemeClr val="accent3">
                  <a:lumMod val="40000"/>
                  <a:lumOff val="60000"/>
                </a:schemeClr>
              </a:solidFill>
              <a:latin typeface="Simplified Arabic" pitchFamily="18" charset="-78"/>
              <a:cs typeface="Simplified Arabic" pitchFamily="18" charset="-78"/>
            </a:endParaRPr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  <a:defRPr/>
            </a:pPr>
            <a:r>
              <a:rPr lang="ar-EG" sz="3000" b="1" dirty="0">
                <a:latin typeface="Simplified Arabic" pitchFamily="18" charset="-78"/>
                <a:cs typeface="Simplified Arabic" pitchFamily="18" charset="-78"/>
              </a:rPr>
              <a:t>مراجعة الوثائق</a:t>
            </a:r>
            <a:r>
              <a:rPr lang="ar-SA" sz="3000" b="1" dirty="0">
                <a:latin typeface="Simplified Arabic" pitchFamily="18" charset="-78"/>
                <a:cs typeface="Simplified Arabic" pitchFamily="18" charset="-78"/>
              </a:rPr>
              <a:t>.</a:t>
            </a:r>
            <a:endParaRPr lang="en-US" sz="3000" b="1" dirty="0">
              <a:latin typeface="Simplified Arabic" pitchFamily="18" charset="-78"/>
              <a:cs typeface="Simplified Arabic" pitchFamily="18" charset="-78"/>
            </a:endParaRPr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  <a:defRPr/>
            </a:pPr>
            <a:r>
              <a:rPr lang="ar-EG" sz="3000" b="1" dirty="0">
                <a:latin typeface="Simplified Arabic" pitchFamily="18" charset="-78"/>
                <a:cs typeface="Simplified Arabic" pitchFamily="18" charset="-78"/>
              </a:rPr>
              <a:t>إعداد قائمة أسئلة التدقيق.</a:t>
            </a:r>
            <a:endParaRPr lang="en-US" sz="3000" b="1" dirty="0">
              <a:latin typeface="Simplified Arabic" pitchFamily="18" charset="-78"/>
              <a:cs typeface="Simplified Arabic" pitchFamily="18" charset="-78"/>
            </a:endParaRPr>
          </a:p>
          <a:p>
            <a:pPr marL="514350" indent="-514350">
              <a:lnSpc>
                <a:spcPct val="150000"/>
              </a:lnSpc>
              <a:buFont typeface="+mj-lt"/>
              <a:buAutoNum type="arabicPeriod"/>
              <a:defRPr/>
            </a:pPr>
            <a:r>
              <a:rPr lang="ar-EG" sz="3000" b="1" dirty="0">
                <a:latin typeface="Simplified Arabic" pitchFamily="18" charset="-78"/>
                <a:cs typeface="Simplified Arabic" pitchFamily="18" charset="-78"/>
              </a:rPr>
              <a:t>إعداد خطة تفصيلية لتنفيذ أنشطة ال</a:t>
            </a:r>
            <a:r>
              <a:rPr lang="ar-SA" sz="3000" b="1" dirty="0">
                <a:latin typeface="Simplified Arabic" pitchFamily="18" charset="-78"/>
                <a:cs typeface="Simplified Arabic" pitchFamily="18" charset="-78"/>
              </a:rPr>
              <a:t>تدقيق</a:t>
            </a:r>
            <a:r>
              <a:rPr lang="ar-EG" sz="3000" b="1" dirty="0">
                <a:latin typeface="Simplified Arabic" pitchFamily="18" charset="-78"/>
                <a:cs typeface="Simplified Arabic" pitchFamily="18" charset="-78"/>
              </a:rPr>
              <a:t> بالموقع</a:t>
            </a:r>
            <a:r>
              <a:rPr lang="ar-SA" sz="3000" b="1" dirty="0">
                <a:latin typeface="Simplified Arabic" pitchFamily="18" charset="-78"/>
                <a:cs typeface="Simplified Arabic" pitchFamily="18" charset="-78"/>
              </a:rPr>
              <a:t> بحيث توضح العمليات المدققة، الأشخاص المدققون على هذه العمليات، ومواعيد التدقيق.</a:t>
            </a:r>
          </a:p>
          <a:p>
            <a:pPr marL="109537" algn="just">
              <a:lnSpc>
                <a:spcPct val="150000"/>
              </a:lnSpc>
              <a:spcBef>
                <a:spcPts val="400"/>
              </a:spcBef>
              <a:buClr>
                <a:schemeClr val="accent1"/>
              </a:buClr>
              <a:buSzPct val="68000"/>
              <a:defRPr/>
            </a:pPr>
            <a:endParaRPr lang="ar-SA" sz="3000" b="1" dirty="0">
              <a:solidFill>
                <a:srgbClr val="993300"/>
              </a:solidFill>
              <a:latin typeface="Simplified Arabic" pitchFamily="18" charset="-78"/>
              <a:cs typeface="Simplified Arabic" pitchFamily="18" charset="-78"/>
            </a:endParaRPr>
          </a:p>
          <a:p>
            <a:pPr marL="623887" indent="-514350" algn="just">
              <a:lnSpc>
                <a:spcPct val="150000"/>
              </a:lnSpc>
              <a:spcBef>
                <a:spcPts val="400"/>
              </a:spcBef>
              <a:buClr>
                <a:schemeClr val="accent1"/>
              </a:buClr>
              <a:buSzPct val="68000"/>
              <a:buFont typeface="+mj-lt"/>
              <a:buAutoNum type="arabicPeriod"/>
              <a:defRPr/>
            </a:pPr>
            <a:endParaRPr lang="ar-SA" sz="3000" b="1" dirty="0">
              <a:solidFill>
                <a:srgbClr val="993300"/>
              </a:solidFill>
              <a:latin typeface="Simplified Arabic" pitchFamily="18" charset="-78"/>
              <a:cs typeface="Simplified Arabic" pitchFamily="18" charset="-78"/>
            </a:endParaRPr>
          </a:p>
          <a:p>
            <a:pPr marL="623887" indent="-514350" algn="just">
              <a:lnSpc>
                <a:spcPct val="150000"/>
              </a:lnSpc>
              <a:spcBef>
                <a:spcPts val="400"/>
              </a:spcBef>
              <a:buClr>
                <a:schemeClr val="accent1"/>
              </a:buClr>
              <a:buSzPct val="68000"/>
              <a:buFont typeface="+mj-lt"/>
              <a:buAutoNum type="arabicPeriod"/>
              <a:defRPr/>
            </a:pPr>
            <a:endParaRPr lang="en-US" sz="3000" b="1" dirty="0">
              <a:latin typeface="Simplified Arabic" pitchFamily="18" charset="-78"/>
              <a:cs typeface="Simplified Arabic" pitchFamily="18" charset="-78"/>
            </a:endParaRPr>
          </a:p>
          <a:p>
            <a:pPr marL="623887" indent="-514350" algn="just">
              <a:lnSpc>
                <a:spcPct val="150000"/>
              </a:lnSpc>
              <a:spcBef>
                <a:spcPts val="400"/>
              </a:spcBef>
              <a:buClr>
                <a:schemeClr val="accent1"/>
              </a:buClr>
              <a:buSzPct val="68000"/>
              <a:buFont typeface="+mj-lt"/>
              <a:buAutoNum type="arabicPeriod"/>
              <a:defRPr/>
            </a:pPr>
            <a:endParaRPr lang="en-US" sz="3000" b="1" i="1" dirty="0">
              <a:latin typeface="Simplified Arabic" pitchFamily="18" charset="-78"/>
              <a:cs typeface="Simplified Arabic" pitchFamily="18" charset="-78"/>
            </a:endParaRPr>
          </a:p>
          <a:p>
            <a:pPr marL="623887" indent="-514350" algn="just">
              <a:lnSpc>
                <a:spcPct val="150000"/>
              </a:lnSpc>
              <a:spcBef>
                <a:spcPts val="400"/>
              </a:spcBef>
              <a:buClr>
                <a:schemeClr val="accent1"/>
              </a:buClr>
              <a:buSzPct val="68000"/>
              <a:buFont typeface="+mj-lt"/>
              <a:buAutoNum type="arabicPeriod"/>
              <a:defRPr/>
            </a:pPr>
            <a:endParaRPr lang="en-US" sz="3000" b="1" dirty="0">
              <a:latin typeface="Simplified Arabic" pitchFamily="18" charset="-78"/>
              <a:cs typeface="Simplified Arabic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38367745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5076056" y="188640"/>
            <a:ext cx="3141587" cy="76835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algn="ctr" rtl="0" fontAlgn="auto">
              <a:spcAft>
                <a:spcPts val="0"/>
              </a:spcAft>
              <a:defRPr/>
            </a:pPr>
            <a:r>
              <a:rPr lang="ar-SA" sz="4000" b="1" dirty="0">
                <a:solidFill>
                  <a:srgbClr val="C00000"/>
                </a:solidFill>
                <a:latin typeface="Simplified Arabic" pitchFamily="18" charset="-78"/>
                <a:cs typeface="Simplified Arabic" pitchFamily="18" charset="-78"/>
              </a:rPr>
              <a:t> مرحلة التنفيذ</a:t>
            </a:r>
            <a:endParaRPr lang="en-US" sz="4000" b="1" dirty="0">
              <a:solidFill>
                <a:srgbClr val="C00000"/>
              </a:solidFill>
              <a:latin typeface="Simplified Arabic" pitchFamily="18" charset="-78"/>
              <a:cs typeface="Simplified Arabic" pitchFamily="18" charset="-78"/>
            </a:endParaRP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0" y="908720"/>
            <a:ext cx="9144000" cy="60486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buFont typeface="Wingdings" pitchFamily="2" charset="2"/>
              <a:buChar char="Ø"/>
              <a:defRPr/>
            </a:pPr>
            <a:r>
              <a:rPr lang="ar-EG" sz="2800" b="1" dirty="0" smtClean="0">
                <a:solidFill>
                  <a:schemeClr val="accent3">
                    <a:lumMod val="40000"/>
                    <a:lumOff val="60000"/>
                  </a:schemeClr>
                </a:solidFill>
                <a:latin typeface="Simplified Arabic" pitchFamily="18" charset="-78"/>
                <a:cs typeface="Simplified Arabic" pitchFamily="18" charset="-78"/>
              </a:rPr>
              <a:t>مرحلة  التنفيذ</a:t>
            </a:r>
            <a:r>
              <a:rPr lang="ar-IQ" sz="2800" b="1" dirty="0" smtClean="0">
                <a:solidFill>
                  <a:schemeClr val="accent3">
                    <a:lumMod val="40000"/>
                    <a:lumOff val="60000"/>
                  </a:schemeClr>
                </a:solidFill>
                <a:latin typeface="Simplified Arabic" pitchFamily="18" charset="-78"/>
                <a:cs typeface="Simplified Arabic" pitchFamily="18" charset="-78"/>
              </a:rPr>
              <a:t>:-</a:t>
            </a:r>
            <a:r>
              <a:rPr lang="ar-EG" sz="2800" b="1" dirty="0" smtClean="0">
                <a:solidFill>
                  <a:schemeClr val="accent3">
                    <a:lumMod val="40000"/>
                    <a:lumOff val="60000"/>
                  </a:schemeClr>
                </a:solidFill>
                <a:latin typeface="Simplified Arabic" pitchFamily="18" charset="-78"/>
                <a:cs typeface="Simplified Arabic" pitchFamily="18" charset="-78"/>
              </a:rPr>
              <a:t> </a:t>
            </a:r>
            <a:r>
              <a:rPr lang="ar-EG" sz="2800" b="1" dirty="0">
                <a:solidFill>
                  <a:schemeClr val="accent3">
                    <a:lumMod val="40000"/>
                    <a:lumOff val="60000"/>
                  </a:schemeClr>
                </a:solidFill>
                <a:latin typeface="Simplified Arabic" pitchFamily="18" charset="-78"/>
                <a:cs typeface="Simplified Arabic" pitchFamily="18" charset="-78"/>
              </a:rPr>
              <a:t>هو تحديد مستوى  تطبيق ما جاء بنظام الجودة الموثق للمنظمة ومدى فاعلية هذا التطبيق من خلال </a:t>
            </a:r>
            <a:r>
              <a:rPr lang="ar-IQ" sz="2800" b="1" dirty="0" smtClean="0">
                <a:solidFill>
                  <a:schemeClr val="accent3">
                    <a:lumMod val="40000"/>
                    <a:lumOff val="60000"/>
                  </a:schemeClr>
                </a:solidFill>
                <a:latin typeface="Simplified Arabic" pitchFamily="18" charset="-78"/>
                <a:cs typeface="Simplified Arabic" pitchFamily="18" charset="-78"/>
              </a:rPr>
              <a:t>:</a:t>
            </a:r>
          </a:p>
          <a:p>
            <a:pPr>
              <a:defRPr/>
            </a:pPr>
            <a:r>
              <a:rPr lang="ar-IQ" sz="2800" b="1" dirty="0">
                <a:solidFill>
                  <a:schemeClr val="accent3">
                    <a:lumMod val="40000"/>
                    <a:lumOff val="60000"/>
                  </a:schemeClr>
                </a:solidFill>
                <a:latin typeface="Simplified Arabic" pitchFamily="18" charset="-78"/>
                <a:cs typeface="Simplified Arabic" pitchFamily="18" charset="-78"/>
              </a:rPr>
              <a:t> </a:t>
            </a:r>
            <a:r>
              <a:rPr lang="ar-IQ" sz="2800" b="1" dirty="0" smtClean="0">
                <a:solidFill>
                  <a:schemeClr val="accent3">
                    <a:lumMod val="40000"/>
                    <a:lumOff val="60000"/>
                  </a:schemeClr>
                </a:solidFill>
                <a:latin typeface="Simplified Arabic" pitchFamily="18" charset="-78"/>
                <a:cs typeface="Simplified Arabic" pitchFamily="18" charset="-78"/>
              </a:rPr>
              <a:t>     1. </a:t>
            </a:r>
            <a:r>
              <a:rPr lang="ar-EG" sz="2800" b="1" dirty="0" smtClean="0">
                <a:solidFill>
                  <a:schemeClr val="accent3">
                    <a:lumMod val="40000"/>
                    <a:lumOff val="60000"/>
                  </a:schemeClr>
                </a:solidFill>
                <a:latin typeface="Simplified Arabic" pitchFamily="18" charset="-78"/>
                <a:cs typeface="Simplified Arabic" pitchFamily="18" charset="-78"/>
              </a:rPr>
              <a:t>جمع الأدلة</a:t>
            </a:r>
            <a:r>
              <a:rPr lang="ar-IQ" sz="2800" b="1" dirty="0" smtClean="0">
                <a:solidFill>
                  <a:schemeClr val="accent3">
                    <a:lumMod val="40000"/>
                    <a:lumOff val="60000"/>
                  </a:schemeClr>
                </a:solidFill>
                <a:latin typeface="Simplified Arabic" pitchFamily="18" charset="-78"/>
                <a:cs typeface="Simplified Arabic" pitchFamily="18" charset="-78"/>
              </a:rPr>
              <a:t>.</a:t>
            </a:r>
          </a:p>
          <a:p>
            <a:pPr>
              <a:defRPr/>
            </a:pPr>
            <a:r>
              <a:rPr lang="ar-IQ" sz="2800" b="1" dirty="0">
                <a:solidFill>
                  <a:schemeClr val="accent3">
                    <a:lumMod val="40000"/>
                    <a:lumOff val="60000"/>
                  </a:schemeClr>
                </a:solidFill>
                <a:latin typeface="Simplified Arabic" pitchFamily="18" charset="-78"/>
                <a:cs typeface="Simplified Arabic" pitchFamily="18" charset="-78"/>
              </a:rPr>
              <a:t> </a:t>
            </a:r>
            <a:r>
              <a:rPr lang="ar-IQ" sz="2800" b="1" dirty="0" smtClean="0">
                <a:solidFill>
                  <a:schemeClr val="accent3">
                    <a:lumMod val="40000"/>
                    <a:lumOff val="60000"/>
                  </a:schemeClr>
                </a:solidFill>
                <a:latin typeface="Simplified Arabic" pitchFamily="18" charset="-78"/>
                <a:cs typeface="Simplified Arabic" pitchFamily="18" charset="-78"/>
              </a:rPr>
              <a:t>     2. </a:t>
            </a:r>
            <a:r>
              <a:rPr lang="ar-EG" sz="2800" b="1" dirty="0" smtClean="0">
                <a:solidFill>
                  <a:schemeClr val="accent3">
                    <a:lumMod val="40000"/>
                    <a:lumOff val="60000"/>
                  </a:schemeClr>
                </a:solidFill>
                <a:latin typeface="Simplified Arabic" pitchFamily="18" charset="-78"/>
                <a:cs typeface="Simplified Arabic" pitchFamily="18" charset="-78"/>
              </a:rPr>
              <a:t>تقييم </a:t>
            </a:r>
            <a:r>
              <a:rPr lang="ar-EG" sz="2800" b="1" dirty="0">
                <a:solidFill>
                  <a:schemeClr val="accent3">
                    <a:lumMod val="40000"/>
                    <a:lumOff val="60000"/>
                  </a:schemeClr>
                </a:solidFill>
                <a:latin typeface="Simplified Arabic" pitchFamily="18" charset="-78"/>
                <a:cs typeface="Simplified Arabic" pitchFamily="18" charset="-78"/>
              </a:rPr>
              <a:t>هذه الأدلة </a:t>
            </a:r>
            <a:r>
              <a:rPr lang="ar-EG" sz="2800" b="1" dirty="0" smtClean="0">
                <a:solidFill>
                  <a:schemeClr val="accent3">
                    <a:lumMod val="40000"/>
                    <a:lumOff val="60000"/>
                  </a:schemeClr>
                </a:solidFill>
                <a:latin typeface="Simplified Arabic" pitchFamily="18" charset="-78"/>
                <a:cs typeface="Simplified Arabic" pitchFamily="18" charset="-78"/>
              </a:rPr>
              <a:t>بموضوعية</a:t>
            </a:r>
            <a:r>
              <a:rPr lang="ar-IQ" sz="2800" b="1" dirty="0" smtClean="0">
                <a:solidFill>
                  <a:schemeClr val="accent3">
                    <a:lumMod val="40000"/>
                    <a:lumOff val="60000"/>
                  </a:schemeClr>
                </a:solidFill>
                <a:latin typeface="Simplified Arabic" pitchFamily="18" charset="-78"/>
                <a:cs typeface="Simplified Arabic" pitchFamily="18" charset="-78"/>
              </a:rPr>
              <a:t>.</a:t>
            </a:r>
          </a:p>
          <a:p>
            <a:pPr>
              <a:defRPr/>
            </a:pPr>
            <a:r>
              <a:rPr lang="ar-IQ" sz="2800" b="1" dirty="0">
                <a:solidFill>
                  <a:schemeClr val="accent3">
                    <a:lumMod val="40000"/>
                    <a:lumOff val="60000"/>
                  </a:schemeClr>
                </a:solidFill>
                <a:latin typeface="Simplified Arabic" pitchFamily="18" charset="-78"/>
                <a:cs typeface="Simplified Arabic" pitchFamily="18" charset="-78"/>
              </a:rPr>
              <a:t> </a:t>
            </a:r>
            <a:r>
              <a:rPr lang="ar-IQ" sz="2800" b="1" dirty="0" smtClean="0">
                <a:solidFill>
                  <a:schemeClr val="accent3">
                    <a:lumMod val="40000"/>
                    <a:lumOff val="60000"/>
                  </a:schemeClr>
                </a:solidFill>
                <a:latin typeface="Simplified Arabic" pitchFamily="18" charset="-78"/>
                <a:cs typeface="Simplified Arabic" pitchFamily="18" charset="-78"/>
              </a:rPr>
              <a:t>     3. </a:t>
            </a:r>
            <a:r>
              <a:rPr lang="ar-EG" sz="2800" b="1" dirty="0" smtClean="0">
                <a:solidFill>
                  <a:schemeClr val="accent3">
                    <a:lumMod val="40000"/>
                    <a:lumOff val="60000"/>
                  </a:schemeClr>
                </a:solidFill>
                <a:latin typeface="Simplified Arabic" pitchFamily="18" charset="-78"/>
                <a:cs typeface="Simplified Arabic" pitchFamily="18" charset="-78"/>
              </a:rPr>
              <a:t>تحديد </a:t>
            </a:r>
            <a:r>
              <a:rPr lang="ar-EG" sz="2800" b="1" dirty="0">
                <a:solidFill>
                  <a:schemeClr val="accent3">
                    <a:lumMod val="40000"/>
                    <a:lumOff val="60000"/>
                  </a:schemeClr>
                </a:solidFill>
                <a:latin typeface="Simplified Arabic" pitchFamily="18" charset="-78"/>
                <a:cs typeface="Simplified Arabic" pitchFamily="18" charset="-78"/>
              </a:rPr>
              <a:t>نتائج هذا التقييم</a:t>
            </a:r>
            <a:r>
              <a:rPr lang="ar-EG" sz="2800" b="1" dirty="0" smtClean="0">
                <a:solidFill>
                  <a:schemeClr val="accent3">
                    <a:lumMod val="40000"/>
                    <a:lumOff val="60000"/>
                  </a:schemeClr>
                </a:solidFill>
                <a:latin typeface="Simplified Arabic" pitchFamily="18" charset="-78"/>
                <a:cs typeface="Simplified Arabic" pitchFamily="18" charset="-78"/>
              </a:rPr>
              <a:t>.</a:t>
            </a:r>
            <a:endParaRPr lang="en-US" sz="2800" b="1" dirty="0" smtClean="0">
              <a:solidFill>
                <a:schemeClr val="accent3">
                  <a:lumMod val="40000"/>
                  <a:lumOff val="60000"/>
                </a:schemeClr>
              </a:solidFill>
              <a:latin typeface="Simplified Arabic" pitchFamily="18" charset="-78"/>
              <a:cs typeface="Simplified Arabic" pitchFamily="18" charset="-78"/>
            </a:endParaRPr>
          </a:p>
          <a:p>
            <a:pPr>
              <a:buFont typeface="Wingdings" pitchFamily="2" charset="2"/>
              <a:buChar char="Ø"/>
              <a:defRPr/>
            </a:pPr>
            <a:r>
              <a:rPr lang="ar-IQ" sz="2800" b="1" dirty="0" smtClean="0">
                <a:solidFill>
                  <a:schemeClr val="accent3">
                    <a:lumMod val="40000"/>
                    <a:lumOff val="60000"/>
                  </a:schemeClr>
                </a:solidFill>
                <a:latin typeface="Simplified Arabic" pitchFamily="18" charset="-78"/>
                <a:cs typeface="Simplified Arabic" pitchFamily="18" charset="-78"/>
              </a:rPr>
              <a:t> </a:t>
            </a:r>
            <a:r>
              <a:rPr lang="ar-EG" sz="2800" b="1" dirty="0" smtClean="0">
                <a:solidFill>
                  <a:schemeClr val="accent3">
                    <a:lumMod val="40000"/>
                    <a:lumOff val="60000"/>
                  </a:schemeClr>
                </a:solidFill>
                <a:latin typeface="Simplified Arabic" pitchFamily="18" charset="-78"/>
                <a:cs typeface="Simplified Arabic" pitchFamily="18" charset="-78"/>
              </a:rPr>
              <a:t>مرحلة التنفيذ</a:t>
            </a:r>
            <a:r>
              <a:rPr lang="ar-IQ" sz="2800" b="1" dirty="0" smtClean="0">
                <a:solidFill>
                  <a:schemeClr val="accent3">
                    <a:lumMod val="40000"/>
                    <a:lumOff val="60000"/>
                  </a:schemeClr>
                </a:solidFill>
                <a:latin typeface="Simplified Arabic" pitchFamily="18" charset="-78"/>
                <a:cs typeface="Simplified Arabic" pitchFamily="18" charset="-78"/>
              </a:rPr>
              <a:t> تشمل</a:t>
            </a:r>
            <a:r>
              <a:rPr lang="ar-EG" sz="2800" b="1" dirty="0" smtClean="0">
                <a:solidFill>
                  <a:schemeClr val="accent3">
                    <a:lumMod val="40000"/>
                    <a:lumOff val="60000"/>
                  </a:schemeClr>
                </a:solidFill>
                <a:latin typeface="Simplified Arabic" pitchFamily="18" charset="-78"/>
                <a:cs typeface="Simplified Arabic" pitchFamily="18" charset="-78"/>
              </a:rPr>
              <a:t> الآتى : </a:t>
            </a:r>
            <a:endParaRPr lang="en-US" sz="2800" b="1" dirty="0" smtClean="0">
              <a:solidFill>
                <a:schemeClr val="accent3">
                  <a:lumMod val="40000"/>
                  <a:lumOff val="60000"/>
                </a:schemeClr>
              </a:solidFill>
              <a:latin typeface="Simplified Arabic" pitchFamily="18" charset="-78"/>
              <a:cs typeface="Simplified Arabic" pitchFamily="18" charset="-78"/>
            </a:endParaRPr>
          </a:p>
          <a:p>
            <a:pPr marL="628650" indent="-342900">
              <a:buFont typeface="+mj-lt"/>
              <a:buAutoNum type="arabicPeriod"/>
              <a:defRPr/>
            </a:pPr>
            <a:r>
              <a:rPr lang="ar-EG" sz="2800" b="1" dirty="0" smtClean="0">
                <a:solidFill>
                  <a:schemeClr val="accent3">
                    <a:lumMod val="40000"/>
                    <a:lumOff val="60000"/>
                  </a:schemeClr>
                </a:solidFill>
                <a:latin typeface="Simplified Arabic" pitchFamily="18" charset="-78"/>
                <a:cs typeface="Simplified Arabic" pitchFamily="18" charset="-78"/>
              </a:rPr>
              <a:t>الاجتماع الافتتاح</a:t>
            </a:r>
            <a:r>
              <a:rPr lang="ar-SA" sz="2800" b="1" dirty="0" smtClean="0">
                <a:solidFill>
                  <a:schemeClr val="accent3">
                    <a:lumMod val="40000"/>
                    <a:lumOff val="60000"/>
                  </a:schemeClr>
                </a:solidFill>
                <a:latin typeface="Simplified Arabic" pitchFamily="18" charset="-78"/>
                <a:cs typeface="Simplified Arabic" pitchFamily="18" charset="-78"/>
              </a:rPr>
              <a:t>ي: الذي يهدف الى كسر الخوف بين المدقق والمدقق عليه.</a:t>
            </a:r>
          </a:p>
          <a:p>
            <a:pPr marL="228600" indent="228600">
              <a:buFont typeface="+mj-lt"/>
              <a:buAutoNum type="arabicPeriod"/>
              <a:defRPr/>
            </a:pPr>
            <a:r>
              <a:rPr lang="ar-EG" sz="2800" b="1" dirty="0" smtClean="0">
                <a:solidFill>
                  <a:schemeClr val="accent3">
                    <a:lumMod val="40000"/>
                    <a:lumOff val="60000"/>
                  </a:schemeClr>
                </a:solidFill>
                <a:latin typeface="Simplified Arabic" pitchFamily="18" charset="-78"/>
                <a:cs typeface="Simplified Arabic" pitchFamily="18" charset="-78"/>
              </a:rPr>
              <a:t> مراجعة مدى تطبيق وثائق نظام إدارة الجودة من خلال  </a:t>
            </a:r>
            <a:endParaRPr lang="en-US" sz="2800" b="1" dirty="0" smtClean="0">
              <a:solidFill>
                <a:schemeClr val="accent3">
                  <a:lumMod val="40000"/>
                  <a:lumOff val="60000"/>
                </a:schemeClr>
              </a:solidFill>
              <a:latin typeface="Simplified Arabic" pitchFamily="18" charset="-78"/>
              <a:cs typeface="Simplified Arabic" pitchFamily="18" charset="-78"/>
            </a:endParaRPr>
          </a:p>
          <a:p>
            <a:pPr marL="1371600" indent="171450">
              <a:buFont typeface="Wingdings" panose="05000000000000000000" pitchFamily="2" charset="2"/>
              <a:buChar char="ü"/>
              <a:defRPr/>
            </a:pPr>
            <a:r>
              <a:rPr lang="ar-EG" sz="2800" b="1" dirty="0" smtClean="0">
                <a:solidFill>
                  <a:schemeClr val="accent3">
                    <a:lumMod val="40000"/>
                    <a:lumOff val="60000"/>
                  </a:schemeClr>
                </a:solidFill>
                <a:latin typeface="Simplified Arabic" pitchFamily="18" charset="-78"/>
                <a:cs typeface="Simplified Arabic" pitchFamily="18" charset="-78"/>
              </a:rPr>
              <a:t>اختيار عينات من التطبيقات يتم فحصها عن طريق الأسئلة والملاحظة ومراجعة السجلات للحصول على الأدلة الملموسة. </a:t>
            </a:r>
            <a:endParaRPr lang="ar-IQ" sz="2800" b="1" dirty="0" smtClean="0">
              <a:solidFill>
                <a:schemeClr val="accent3">
                  <a:lumMod val="40000"/>
                  <a:lumOff val="60000"/>
                </a:schemeClr>
              </a:solidFill>
              <a:latin typeface="Simplified Arabic" pitchFamily="18" charset="-78"/>
              <a:cs typeface="Simplified Arabic" pitchFamily="18" charset="-78"/>
            </a:endParaRPr>
          </a:p>
          <a:p>
            <a:pPr marL="1371600" indent="171450">
              <a:buFont typeface="Wingdings" panose="05000000000000000000" pitchFamily="2" charset="2"/>
              <a:buChar char="ü"/>
              <a:defRPr/>
            </a:pPr>
            <a:r>
              <a:rPr lang="ar-EG" sz="2800" b="1" dirty="0" smtClean="0">
                <a:solidFill>
                  <a:schemeClr val="accent3">
                    <a:lumMod val="40000"/>
                    <a:lumOff val="60000"/>
                  </a:schemeClr>
                </a:solidFill>
                <a:latin typeface="Simplified Arabic" pitchFamily="18" charset="-78"/>
                <a:cs typeface="Simplified Arabic" pitchFamily="18" charset="-78"/>
              </a:rPr>
              <a:t>عقد  اللقاءات الدورية لفريق التدقيق</a:t>
            </a:r>
            <a:r>
              <a:rPr lang="en-US" sz="2800" b="1" dirty="0" smtClean="0">
                <a:solidFill>
                  <a:schemeClr val="accent3">
                    <a:lumMod val="40000"/>
                    <a:lumOff val="60000"/>
                  </a:schemeClr>
                </a:solidFill>
                <a:latin typeface="Simplified Arabic" pitchFamily="18" charset="-78"/>
                <a:cs typeface="Simplified Arabic" pitchFamily="18" charset="-78"/>
              </a:rPr>
              <a:t>.</a:t>
            </a:r>
            <a:endParaRPr lang="ar-SA" sz="2800" b="1" dirty="0" smtClean="0">
              <a:solidFill>
                <a:schemeClr val="accent3">
                  <a:lumMod val="40000"/>
                  <a:lumOff val="60000"/>
                </a:schemeClr>
              </a:solidFill>
              <a:latin typeface="Simplified Arabic" pitchFamily="18" charset="-78"/>
              <a:cs typeface="Simplified Arabic" pitchFamily="18" charset="-78"/>
            </a:endParaRPr>
          </a:p>
          <a:p>
            <a:pPr marL="514350" indent="-285750">
              <a:buFont typeface="+mj-lt"/>
              <a:buAutoNum type="arabicPeriod" startAt="3"/>
              <a:defRPr/>
            </a:pPr>
            <a:r>
              <a:rPr lang="ar-EG" sz="2800" b="1" dirty="0" smtClean="0">
                <a:solidFill>
                  <a:schemeClr val="accent3">
                    <a:lumMod val="40000"/>
                    <a:lumOff val="60000"/>
                  </a:schemeClr>
                </a:solidFill>
                <a:latin typeface="Simplified Arabic" pitchFamily="18" charset="-78"/>
                <a:cs typeface="Simplified Arabic" pitchFamily="18" charset="-78"/>
              </a:rPr>
              <a:t> الاجتماع النهائي في نهاية التدقيق</a:t>
            </a:r>
            <a:r>
              <a:rPr lang="ar-SA" sz="2800" b="1" dirty="0" smtClean="0">
                <a:solidFill>
                  <a:schemeClr val="accent3">
                    <a:lumMod val="40000"/>
                    <a:lumOff val="60000"/>
                  </a:schemeClr>
                </a:solidFill>
                <a:latin typeface="Simplified Arabic" pitchFamily="18" charset="-78"/>
                <a:cs typeface="Simplified Arabic" pitchFamily="18" charset="-78"/>
              </a:rPr>
              <a:t>: تتضمن توضيح نتيجة التدقيق والتوصيات.</a:t>
            </a:r>
            <a:endParaRPr lang="en-US" sz="2800" b="1" dirty="0" smtClean="0">
              <a:solidFill>
                <a:schemeClr val="accent3">
                  <a:lumMod val="40000"/>
                  <a:lumOff val="60000"/>
                </a:schemeClr>
              </a:solidFill>
              <a:latin typeface="Simplified Arabic" pitchFamily="18" charset="-78"/>
              <a:cs typeface="Simplified Arabic" pitchFamily="18" charset="-78"/>
            </a:endParaRPr>
          </a:p>
          <a:p>
            <a:pPr marL="514350" indent="-514350" algn="just">
              <a:lnSpc>
                <a:spcPct val="150000"/>
              </a:lnSpc>
              <a:defRPr/>
            </a:pPr>
            <a:endParaRPr lang="ar-SA" sz="2800" b="1" dirty="0">
              <a:solidFill>
                <a:schemeClr val="accent3">
                  <a:lumMod val="40000"/>
                  <a:lumOff val="60000"/>
                </a:schemeClr>
              </a:solidFill>
              <a:latin typeface="Simplified Arabic" pitchFamily="18" charset="-78"/>
              <a:cs typeface="Simplified Arabic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7146786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836712"/>
            <a:ext cx="8802176" cy="4922872"/>
          </a:xfrm>
        </p:spPr>
        <p:txBody>
          <a:bodyPr/>
          <a:lstStyle/>
          <a:p>
            <a:pPr marL="0" indent="0" algn="r" rtl="1">
              <a:buNone/>
            </a:pPr>
            <a:r>
              <a:rPr lang="ar-IQ" sz="3600" b="1" u="sng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cs typeface="+mj-cs"/>
              </a:rPr>
              <a:t>ضمان الجودة   </a:t>
            </a:r>
            <a:r>
              <a:rPr lang="en-US" sz="3600" b="1" u="sng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cs typeface="+mj-cs"/>
              </a:rPr>
              <a:t>Quality </a:t>
            </a:r>
            <a:r>
              <a:rPr lang="en-US" sz="3600" b="1" u="sng" dirty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cs typeface="+mj-cs"/>
              </a:rPr>
              <a:t>Assurance</a:t>
            </a:r>
            <a:r>
              <a:rPr lang="ar-IQ" sz="3600" b="1" u="sng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cs typeface="+mj-cs"/>
              </a:rPr>
              <a:t> </a:t>
            </a:r>
            <a:endParaRPr lang="ar-IQ" sz="3600" b="1" u="sng" dirty="0">
              <a:ln w="9525">
                <a:solidFill>
                  <a:schemeClr val="bg1"/>
                </a:solidFill>
                <a:prstDash val="solid"/>
              </a:ln>
              <a:solidFill>
                <a:srgbClr val="FFFF00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cs typeface="+mj-cs"/>
            </a:endParaRPr>
          </a:p>
          <a:p>
            <a:pPr algn="justLow" rtl="1"/>
            <a:endParaRPr lang="ar-IQ" b="1" dirty="0" smtClean="0"/>
          </a:p>
          <a:p>
            <a:pPr algn="justLow" rtl="1">
              <a:buClr>
                <a:schemeClr val="accent6">
                  <a:lumMod val="75000"/>
                </a:schemeClr>
              </a:buClr>
              <a:buSzPct val="114000"/>
              <a:buFont typeface="Wingdings" panose="05000000000000000000" pitchFamily="2" charset="2"/>
              <a:buChar char="Ø"/>
            </a:pPr>
            <a:r>
              <a:rPr lang="en-US" b="1" dirty="0" smtClean="0"/>
              <a:t> </a:t>
            </a:r>
            <a:r>
              <a:rPr lang="ar-IQ" sz="2800" b="1" dirty="0" smtClean="0"/>
              <a:t>هي </a:t>
            </a:r>
            <a:r>
              <a:rPr lang="ar-IQ" sz="2800" b="1" dirty="0"/>
              <a:t>عملية ايجاد اليات واجراءات تطبق في </a:t>
            </a:r>
            <a:r>
              <a:rPr lang="ar-IQ" sz="2800" b="1" dirty="0">
                <a:solidFill>
                  <a:srgbClr val="FFFF00"/>
                </a:solidFill>
              </a:rPr>
              <a:t>الوقت الصحيح والمناسب </a:t>
            </a:r>
            <a:r>
              <a:rPr lang="ar-IQ" sz="2800" b="1" dirty="0"/>
              <a:t>للتأكد </a:t>
            </a:r>
            <a:r>
              <a:rPr lang="ar-IQ" sz="2800" b="1" dirty="0" smtClean="0"/>
              <a:t>من ان </a:t>
            </a:r>
            <a:r>
              <a:rPr lang="ar-IQ" sz="2800" b="1" dirty="0"/>
              <a:t>الجودة المرغوبة </a:t>
            </a:r>
            <a:r>
              <a:rPr lang="ar-IQ" sz="2800" b="1" dirty="0" smtClean="0"/>
              <a:t>ستتحقق..... </a:t>
            </a:r>
          </a:p>
          <a:p>
            <a:pPr algn="justLow" rtl="1">
              <a:buClr>
                <a:schemeClr val="accent6">
                  <a:lumMod val="75000"/>
                </a:schemeClr>
              </a:buClr>
              <a:buSzPct val="114000"/>
              <a:buFont typeface="Wingdings" panose="05000000000000000000" pitchFamily="2" charset="2"/>
              <a:buChar char="Ø"/>
            </a:pPr>
            <a:r>
              <a:rPr lang="ar-IQ" sz="2800" b="1" dirty="0" smtClean="0"/>
              <a:t>كما </a:t>
            </a:r>
            <a:r>
              <a:rPr lang="ar-IQ" sz="2800" b="1" dirty="0"/>
              <a:t>وعرفت بانها </a:t>
            </a:r>
            <a:r>
              <a:rPr lang="ar-IQ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الوسيلة للتاكد </a:t>
            </a:r>
            <a:r>
              <a:rPr lang="ar-IQ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من ان المعايير الاكاديمية </a:t>
            </a:r>
            <a:r>
              <a:rPr lang="ar-IQ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المستمدة </a:t>
            </a:r>
            <a:r>
              <a:rPr lang="ar-IQ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من </a:t>
            </a:r>
            <a:r>
              <a:rPr lang="ar-IQ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رسالة الجهة المعنية قد تم تعريفها وتحقيقها بما يتوافق مع المعايير المناظرة لهـا سـواء قوميـا او عالميا ، </a:t>
            </a:r>
            <a:r>
              <a:rPr lang="ar-IQ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وان </a:t>
            </a:r>
            <a:r>
              <a:rPr lang="ar-IQ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مستوى جودة فرص التعلم </a:t>
            </a:r>
            <a:r>
              <a:rPr lang="ar-IQ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والابحـاث </a:t>
            </a:r>
            <a:r>
              <a:rPr lang="ar-IQ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والمشـاركة المجتمعيـة </a:t>
            </a:r>
            <a:r>
              <a:rPr lang="ar-IQ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ملائمـة </a:t>
            </a:r>
            <a:r>
              <a:rPr lang="ar-IQ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وتستوفي توقعات مختلف انواع </a:t>
            </a:r>
            <a:r>
              <a:rPr lang="ar-IQ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المستفيدين من </a:t>
            </a:r>
            <a:r>
              <a:rPr lang="ar-IQ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هذه الجهات </a:t>
            </a:r>
            <a:r>
              <a:rPr lang="ar-IQ" sz="2800" b="1" dirty="0"/>
              <a:t>.</a:t>
            </a:r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977444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3923928" y="356394"/>
            <a:ext cx="4766543" cy="768350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b">
            <a:no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algn="ctr" rtl="0" fontAlgn="auto">
              <a:spcAft>
                <a:spcPts val="0"/>
              </a:spcAft>
              <a:defRPr/>
            </a:pPr>
            <a:r>
              <a:rPr lang="ar-SA" sz="3600" b="1" dirty="0">
                <a:solidFill>
                  <a:srgbClr val="C00000"/>
                </a:solidFill>
                <a:latin typeface="Simplified Arabic" pitchFamily="18" charset="-78"/>
                <a:cs typeface="Simplified Arabic" pitchFamily="18" charset="-78"/>
              </a:rPr>
              <a:t> </a:t>
            </a:r>
            <a:r>
              <a:rPr lang="ar-SA" sz="3600" b="1" dirty="0">
                <a:solidFill>
                  <a:schemeClr val="bg1"/>
                </a:solidFill>
                <a:latin typeface="Simplified Arabic" pitchFamily="18" charset="-78"/>
                <a:cs typeface="Simplified Arabic" pitchFamily="18" charset="-78"/>
              </a:rPr>
              <a:t>مرحلة كتابة التقرير والمتابعة</a:t>
            </a:r>
            <a:endParaRPr lang="en-US" sz="3600" b="1" dirty="0">
              <a:solidFill>
                <a:schemeClr val="bg1"/>
              </a:solidFill>
              <a:latin typeface="Simplified Arabic" pitchFamily="18" charset="-78"/>
              <a:cs typeface="Simplified Arabic" pitchFamily="18" charset="-78"/>
            </a:endParaRPr>
          </a:p>
        </p:txBody>
      </p:sp>
      <p:sp>
        <p:nvSpPr>
          <p:cNvPr id="4" name="Rectangle 3"/>
          <p:cNvSpPr txBox="1">
            <a:spLocks noChangeArrowheads="1"/>
          </p:cNvSpPr>
          <p:nvPr/>
        </p:nvSpPr>
        <p:spPr bwMode="auto">
          <a:xfrm>
            <a:off x="251520" y="1196752"/>
            <a:ext cx="8569325" cy="49411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r>
              <a:rPr lang="ar-EG" sz="3600" b="1" dirty="0">
                <a:latin typeface="Simplified Arabic" pitchFamily="18" charset="-78"/>
                <a:cs typeface="Simplified Arabic" pitchFamily="18" charset="-78"/>
              </a:rPr>
              <a:t>الغرض من هذه المرحلة هو:</a:t>
            </a:r>
            <a:endParaRPr lang="en-US" sz="3600" b="1" dirty="0">
              <a:latin typeface="Simplified Arabic" pitchFamily="18" charset="-78"/>
              <a:cs typeface="Simplified Arabic" pitchFamily="18" charset="-78"/>
            </a:endParaRPr>
          </a:p>
          <a:p>
            <a:pPr marL="514350" indent="-514350">
              <a:buFont typeface="+mj-lt"/>
              <a:buAutoNum type="arabicPeriod"/>
              <a:defRPr/>
            </a:pPr>
            <a:r>
              <a:rPr lang="ar-EG" sz="3000" b="1" dirty="0">
                <a:latin typeface="Simplified Arabic" pitchFamily="18" charset="-78"/>
                <a:cs typeface="Simplified Arabic" pitchFamily="18" charset="-78"/>
              </a:rPr>
              <a:t>إعداد وتقديم ملف كامل موثق ع</a:t>
            </a:r>
            <a:r>
              <a:rPr lang="ar-SA" sz="3000" b="1" dirty="0">
                <a:latin typeface="Simplified Arabic" pitchFamily="18" charset="-78"/>
                <a:cs typeface="Simplified Arabic" pitchFamily="18" charset="-78"/>
              </a:rPr>
              <a:t>م</a:t>
            </a:r>
            <a:r>
              <a:rPr lang="ar-EG" sz="3000" b="1" dirty="0">
                <a:latin typeface="Simplified Arabic" pitchFamily="18" charset="-78"/>
                <a:cs typeface="Simplified Arabic" pitchFamily="18" charset="-78"/>
              </a:rPr>
              <a:t>ا حدث فى التدقيق.</a:t>
            </a:r>
            <a:endParaRPr lang="ar-SA" sz="3000" b="1" dirty="0">
              <a:latin typeface="Simplified Arabic" pitchFamily="18" charset="-78"/>
              <a:cs typeface="Simplified Arabic" pitchFamily="18" charset="-78"/>
            </a:endParaRPr>
          </a:p>
          <a:p>
            <a:pPr marL="514350" indent="-514350">
              <a:buFont typeface="+mj-lt"/>
              <a:buAutoNum type="arabicPeriod"/>
              <a:defRPr/>
            </a:pPr>
            <a:r>
              <a:rPr lang="ar-EG" sz="3000" b="1" dirty="0">
                <a:latin typeface="Simplified Arabic" pitchFamily="18" charset="-78"/>
                <a:cs typeface="Simplified Arabic" pitchFamily="18" charset="-78"/>
              </a:rPr>
              <a:t>تقديم تقرير موثق </a:t>
            </a:r>
            <a:r>
              <a:rPr lang="ar-EG" sz="3000" b="1" dirty="0" smtClean="0">
                <a:latin typeface="Simplified Arabic" pitchFamily="18" charset="-78"/>
                <a:cs typeface="Simplified Arabic" pitchFamily="18" charset="-78"/>
              </a:rPr>
              <a:t>ورسم</a:t>
            </a:r>
            <a:r>
              <a:rPr lang="ar-IQ" sz="3000" b="1" dirty="0" smtClean="0">
                <a:latin typeface="Simplified Arabic" pitchFamily="18" charset="-78"/>
                <a:cs typeface="Simplified Arabic" pitchFamily="18" charset="-78"/>
              </a:rPr>
              <a:t>ي</a:t>
            </a:r>
            <a:r>
              <a:rPr lang="ar-EG" sz="3000" b="1" dirty="0" smtClean="0">
                <a:latin typeface="Simplified Arabic" pitchFamily="18" charset="-78"/>
                <a:cs typeface="Simplified Arabic" pitchFamily="18" charset="-78"/>
              </a:rPr>
              <a:t> </a:t>
            </a:r>
            <a:r>
              <a:rPr lang="ar-EG" sz="3000" b="1" dirty="0">
                <a:latin typeface="Simplified Arabic" pitchFamily="18" charset="-78"/>
                <a:cs typeface="Simplified Arabic" pitchFamily="18" charset="-78"/>
              </a:rPr>
              <a:t>عن النتائج </a:t>
            </a:r>
            <a:r>
              <a:rPr lang="ar-EG" sz="3000" b="1" dirty="0" smtClean="0">
                <a:latin typeface="Simplified Arabic" pitchFamily="18" charset="-78"/>
                <a:cs typeface="Simplified Arabic" pitchFamily="18" charset="-78"/>
              </a:rPr>
              <a:t>والانطباعات </a:t>
            </a:r>
            <a:r>
              <a:rPr lang="ar-EG" sz="3000" b="1" dirty="0">
                <a:latin typeface="Simplified Arabic" pitchFamily="18" charset="-78"/>
                <a:cs typeface="Simplified Arabic" pitchFamily="18" charset="-78"/>
              </a:rPr>
              <a:t>والتوصيات لفريق التدقيق</a:t>
            </a:r>
            <a:r>
              <a:rPr lang="ar-SA" sz="3000" b="1" dirty="0">
                <a:latin typeface="Simplified Arabic" pitchFamily="18" charset="-78"/>
                <a:cs typeface="Simplified Arabic" pitchFamily="18" charset="-78"/>
              </a:rPr>
              <a:t>.</a:t>
            </a:r>
            <a:r>
              <a:rPr lang="ar-EG" sz="3000" b="1" dirty="0">
                <a:latin typeface="Simplified Arabic" pitchFamily="18" charset="-78"/>
                <a:cs typeface="Simplified Arabic" pitchFamily="18" charset="-78"/>
              </a:rPr>
              <a:t> </a:t>
            </a:r>
            <a:endParaRPr lang="ar-SA" sz="3000" b="1" dirty="0">
              <a:latin typeface="Simplified Arabic" pitchFamily="18" charset="-78"/>
              <a:cs typeface="Simplified Arabic" pitchFamily="18" charset="-78"/>
            </a:endParaRPr>
          </a:p>
          <a:p>
            <a:pPr marL="514350" indent="-514350">
              <a:buFont typeface="+mj-lt"/>
              <a:buAutoNum type="arabicPeriod"/>
              <a:defRPr/>
            </a:pPr>
            <a:r>
              <a:rPr lang="ar-EG" sz="3000" b="1" dirty="0">
                <a:latin typeface="Simplified Arabic" pitchFamily="18" charset="-78"/>
                <a:cs typeface="Simplified Arabic" pitchFamily="18" charset="-78"/>
              </a:rPr>
              <a:t>عندما يتم تحديد  حالات عدم  مطابقة أثناء التدقيق  وتم تقديمها فى التقرير</a:t>
            </a:r>
            <a:r>
              <a:rPr lang="ar-SA" sz="3000" b="1" dirty="0">
                <a:latin typeface="Simplified Arabic" pitchFamily="18" charset="-78"/>
                <a:cs typeface="Simplified Arabic" pitchFamily="18" charset="-78"/>
              </a:rPr>
              <a:t>،</a:t>
            </a:r>
            <a:r>
              <a:rPr lang="ar-EG" sz="3000" b="1" dirty="0">
                <a:latin typeface="Simplified Arabic" pitchFamily="18" charset="-78"/>
                <a:cs typeface="Simplified Arabic" pitchFamily="18" charset="-78"/>
              </a:rPr>
              <a:t> فإن مسئولية </a:t>
            </a:r>
            <a:r>
              <a:rPr lang="ar-SA" sz="3000" b="1" dirty="0">
                <a:latin typeface="Simplified Arabic" pitchFamily="18" charset="-78"/>
                <a:cs typeface="Simplified Arabic" pitchFamily="18" charset="-78"/>
              </a:rPr>
              <a:t>المدقق </a:t>
            </a:r>
            <a:r>
              <a:rPr lang="ar-EG" sz="3000" b="1" dirty="0">
                <a:latin typeface="Simplified Arabic" pitchFamily="18" charset="-78"/>
                <a:cs typeface="Simplified Arabic" pitchFamily="18" charset="-78"/>
              </a:rPr>
              <a:t>عليه متابعتها وتحديد الأسباب الجذرية لهذه الحالات واتخاذ الإجراءات التصحيحية والاتصال بالمدقق وإخ</a:t>
            </a:r>
            <a:r>
              <a:rPr lang="ar-SA" sz="3000" b="1" dirty="0">
                <a:latin typeface="Simplified Arabic" pitchFamily="18" charset="-78"/>
                <a:cs typeface="Simplified Arabic" pitchFamily="18" charset="-78"/>
              </a:rPr>
              <a:t>باره</a:t>
            </a:r>
            <a:r>
              <a:rPr lang="ar-EG" sz="3000" b="1" dirty="0">
                <a:latin typeface="Simplified Arabic" pitchFamily="18" charset="-78"/>
                <a:cs typeface="Simplified Arabic" pitchFamily="18" charset="-78"/>
              </a:rPr>
              <a:t> بهذه الإجراءات لإغلاق التقارير المتعلقة  بهذه </a:t>
            </a:r>
            <a:r>
              <a:rPr lang="ar-EG" sz="3000" b="1" dirty="0" smtClean="0">
                <a:latin typeface="Simplified Arabic" pitchFamily="18" charset="-78"/>
                <a:cs typeface="Simplified Arabic" pitchFamily="18" charset="-78"/>
              </a:rPr>
              <a:t>الحالات .</a:t>
            </a:r>
            <a:endParaRPr lang="ar-SA" sz="3000" b="1" dirty="0" smtClean="0">
              <a:latin typeface="Simplified Arabic" pitchFamily="18" charset="-78"/>
              <a:cs typeface="Simplified Arabic" pitchFamily="18" charset="-78"/>
            </a:endParaRPr>
          </a:p>
          <a:p>
            <a:pPr marL="514350" indent="-514350" algn="just">
              <a:lnSpc>
                <a:spcPct val="150000"/>
              </a:lnSpc>
              <a:buFont typeface="+mj-lt"/>
              <a:buAutoNum type="arabicPeriod"/>
              <a:defRPr/>
            </a:pPr>
            <a:endParaRPr lang="ar-SA" sz="3000" b="1" dirty="0" smtClean="0">
              <a:latin typeface="Simplified Arabic" pitchFamily="18" charset="-78"/>
              <a:cs typeface="Simplified Arabic" pitchFamily="18" charset="-78"/>
            </a:endParaRPr>
          </a:p>
          <a:p>
            <a:pPr marL="742950" indent="-742950" algn="just">
              <a:lnSpc>
                <a:spcPct val="150000"/>
              </a:lnSpc>
              <a:buFont typeface="+mj-lt"/>
              <a:buAutoNum type="arabicPeriod"/>
              <a:defRPr/>
            </a:pPr>
            <a:endParaRPr lang="ar-SA" sz="3000" b="1" dirty="0" smtClean="0">
              <a:latin typeface="Simplified Arabic" pitchFamily="18" charset="-78"/>
              <a:cs typeface="Simplified Arabic" pitchFamily="18" charset="-78"/>
            </a:endParaRPr>
          </a:p>
          <a:p>
            <a:pPr marL="514350" indent="-514350" algn="just">
              <a:lnSpc>
                <a:spcPct val="150000"/>
              </a:lnSpc>
              <a:buFont typeface="+mj-lt"/>
              <a:buAutoNum type="arabicPeriod"/>
              <a:defRPr/>
            </a:pPr>
            <a:endParaRPr lang="en-US" sz="3000" b="1" dirty="0" smtClean="0">
              <a:latin typeface="Simplified Arabic" pitchFamily="18" charset="-78"/>
              <a:cs typeface="Simplified Arabic" pitchFamily="18" charset="-78"/>
            </a:endParaRPr>
          </a:p>
          <a:p>
            <a:pPr marL="109537" algn="just">
              <a:lnSpc>
                <a:spcPct val="150000"/>
              </a:lnSpc>
              <a:spcBef>
                <a:spcPts val="400"/>
              </a:spcBef>
              <a:buClr>
                <a:schemeClr val="accent1"/>
              </a:buClr>
              <a:buSzPct val="68000"/>
              <a:defRPr/>
            </a:pPr>
            <a:endParaRPr lang="ar-SA" sz="3000" b="1" dirty="0" smtClean="0">
              <a:solidFill>
                <a:srgbClr val="993300"/>
              </a:solidFill>
              <a:latin typeface="Simplified Arabic" pitchFamily="18" charset="-78"/>
              <a:cs typeface="Simplified Arabic" pitchFamily="18" charset="-78"/>
            </a:endParaRPr>
          </a:p>
          <a:p>
            <a:pPr marL="623887" indent="-514350" algn="just">
              <a:lnSpc>
                <a:spcPct val="150000"/>
              </a:lnSpc>
              <a:spcBef>
                <a:spcPts val="400"/>
              </a:spcBef>
              <a:buClr>
                <a:schemeClr val="accent1"/>
              </a:buClr>
              <a:buSzPct val="68000"/>
              <a:buFont typeface="+mj-lt"/>
              <a:buAutoNum type="arabicPeriod"/>
              <a:defRPr/>
            </a:pPr>
            <a:endParaRPr lang="ar-SA" sz="3000" b="1" dirty="0">
              <a:solidFill>
                <a:srgbClr val="993300"/>
              </a:solidFill>
              <a:latin typeface="Simplified Arabic" pitchFamily="18" charset="-78"/>
              <a:cs typeface="Simplified Arabic" pitchFamily="18" charset="-78"/>
            </a:endParaRPr>
          </a:p>
          <a:p>
            <a:pPr marL="623887" indent="-514350" algn="just">
              <a:lnSpc>
                <a:spcPct val="150000"/>
              </a:lnSpc>
              <a:spcBef>
                <a:spcPts val="400"/>
              </a:spcBef>
              <a:buClr>
                <a:schemeClr val="accent1"/>
              </a:buClr>
              <a:buSzPct val="68000"/>
              <a:buFont typeface="+mj-lt"/>
              <a:buAutoNum type="arabicPeriod"/>
              <a:defRPr/>
            </a:pPr>
            <a:endParaRPr lang="en-US" sz="3000" b="1" dirty="0">
              <a:latin typeface="Simplified Arabic" pitchFamily="18" charset="-78"/>
              <a:cs typeface="Simplified Arabic" pitchFamily="18" charset="-78"/>
            </a:endParaRPr>
          </a:p>
          <a:p>
            <a:pPr marL="623887" indent="-514350" algn="just">
              <a:lnSpc>
                <a:spcPct val="150000"/>
              </a:lnSpc>
              <a:spcBef>
                <a:spcPts val="400"/>
              </a:spcBef>
              <a:buClr>
                <a:schemeClr val="accent1"/>
              </a:buClr>
              <a:buSzPct val="68000"/>
              <a:buFont typeface="+mj-lt"/>
              <a:buAutoNum type="arabicPeriod"/>
              <a:defRPr/>
            </a:pPr>
            <a:endParaRPr lang="en-US" sz="3000" b="1" i="1" dirty="0">
              <a:latin typeface="Simplified Arabic" pitchFamily="18" charset="-78"/>
              <a:cs typeface="Simplified Arabic" pitchFamily="18" charset="-78"/>
            </a:endParaRPr>
          </a:p>
          <a:p>
            <a:pPr marL="623887" indent="-514350" algn="just">
              <a:lnSpc>
                <a:spcPct val="150000"/>
              </a:lnSpc>
              <a:spcBef>
                <a:spcPts val="400"/>
              </a:spcBef>
              <a:buClr>
                <a:schemeClr val="accent1"/>
              </a:buClr>
              <a:buSzPct val="68000"/>
              <a:buFont typeface="+mj-lt"/>
              <a:buAutoNum type="arabicPeriod"/>
              <a:defRPr/>
            </a:pPr>
            <a:endParaRPr lang="en-US" sz="3000" b="1" dirty="0">
              <a:latin typeface="Simplified Arabic" pitchFamily="18" charset="-78"/>
              <a:cs typeface="Simplified Arabic" pitchFamily="18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834436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638800" y="381000"/>
            <a:ext cx="2681496" cy="792419"/>
          </a:xfr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/>
          <a:lstStyle/>
          <a:p>
            <a:pPr rtl="1"/>
            <a:r>
              <a:rPr lang="ar-IQ" b="1" dirty="0" smtClean="0">
                <a:solidFill>
                  <a:schemeClr val="bg1"/>
                </a:solidFill>
              </a:rPr>
              <a:t>تدقيق المراقبة</a:t>
            </a:r>
            <a:endParaRPr lang="ar-IQ" b="1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447800"/>
            <a:ext cx="8784976" cy="5157192"/>
          </a:xfrm>
        </p:spPr>
        <p:txBody>
          <a:bodyPr>
            <a:normAutofit/>
          </a:bodyPr>
          <a:lstStyle/>
          <a:p>
            <a:pPr algn="r" rtl="1">
              <a:buNone/>
            </a:pPr>
            <a:r>
              <a:rPr lang="ar-IQ" sz="2400" b="1" dirty="0" smtClean="0">
                <a:solidFill>
                  <a:srgbClr val="FFC000"/>
                </a:solidFill>
              </a:rPr>
              <a:t>تدقيق المراقبة يتم تنفيذه على الاقل مرة في السنة, ويجب ان يتضمن على الاقل :</a:t>
            </a:r>
          </a:p>
          <a:p>
            <a:pPr algn="r" rtl="1">
              <a:buNone/>
            </a:pPr>
            <a:r>
              <a:rPr lang="ar-IQ" sz="2400" b="1" dirty="0" smtClean="0"/>
              <a:t>أ. التدقيق الداخلي ومراجعة الادارة </a:t>
            </a:r>
          </a:p>
          <a:p>
            <a:pPr algn="r" rtl="1">
              <a:buNone/>
            </a:pPr>
            <a:r>
              <a:rPr lang="ar-IQ" sz="2400" b="1" dirty="0" smtClean="0"/>
              <a:t>ب. مراجعة على الفعل او الاجراء المتخذ على عدم مطابقة مفتوحة</a:t>
            </a:r>
          </a:p>
          <a:p>
            <a:pPr algn="r" rtl="1">
              <a:buNone/>
            </a:pPr>
            <a:r>
              <a:rPr lang="ar-IQ" sz="2400" b="1" dirty="0" smtClean="0"/>
              <a:t>ج. معالجة شكاوي الزبائن </a:t>
            </a:r>
          </a:p>
          <a:p>
            <a:pPr algn="r" rtl="1">
              <a:buNone/>
            </a:pPr>
            <a:r>
              <a:rPr lang="ar-IQ" sz="2400" b="1" dirty="0" smtClean="0"/>
              <a:t>د. فاعلية نظام الادارة</a:t>
            </a:r>
          </a:p>
          <a:p>
            <a:pPr algn="r" rtl="1">
              <a:buNone/>
            </a:pPr>
            <a:r>
              <a:rPr lang="ar-IQ" sz="2400" b="1" dirty="0" smtClean="0"/>
              <a:t>ع. تقديم التحسين المستمر</a:t>
            </a:r>
          </a:p>
          <a:p>
            <a:pPr algn="r" rtl="1">
              <a:buNone/>
            </a:pPr>
            <a:r>
              <a:rPr lang="ar-IQ" sz="2400" b="1" dirty="0" smtClean="0"/>
              <a:t>غ. الضبط العملياتي </a:t>
            </a:r>
          </a:p>
          <a:p>
            <a:pPr algn="r" rtl="1">
              <a:buNone/>
            </a:pPr>
            <a:r>
              <a:rPr lang="ar-IQ" sz="2400" b="1" dirty="0" smtClean="0"/>
              <a:t>و. مراجعة اي تعديلات</a:t>
            </a:r>
          </a:p>
          <a:p>
            <a:pPr algn="r" rtl="1">
              <a:buNone/>
            </a:pPr>
            <a:r>
              <a:rPr lang="ar-IQ" sz="2400" b="1" dirty="0" smtClean="0"/>
              <a:t>ي. استعمال العلامات او اي اشارة اخرى للشهادة</a:t>
            </a:r>
            <a:endParaRPr lang="ar-IQ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0" y="381000"/>
            <a:ext cx="4049648" cy="792419"/>
          </a:xfr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r>
              <a:rPr lang="ar-IQ" b="1" dirty="0" smtClean="0">
                <a:solidFill>
                  <a:schemeClr val="bg1"/>
                </a:solidFill>
              </a:rPr>
              <a:t>انشطة مرحلة التدقيق</a:t>
            </a:r>
            <a:endParaRPr lang="ar-IQ" b="1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295400"/>
            <a:ext cx="7955280" cy="4069080"/>
          </a:xfrm>
        </p:spPr>
        <p:txBody>
          <a:bodyPr>
            <a:normAutofit/>
          </a:bodyPr>
          <a:lstStyle/>
          <a:p>
            <a:pPr algn="r" rtl="1">
              <a:buClr>
                <a:srgbClr val="FFFF00"/>
              </a:buClr>
              <a:buSzPct val="108000"/>
              <a:buFont typeface="Wingdings" panose="05000000000000000000" pitchFamily="2" charset="2"/>
              <a:buChar char="Ø"/>
            </a:pPr>
            <a:r>
              <a:rPr lang="ar-IQ" sz="3200" b="1" dirty="0" smtClean="0">
                <a:cs typeface="+mj-cs"/>
              </a:rPr>
              <a:t>مراجعة التوثيق .</a:t>
            </a:r>
          </a:p>
          <a:p>
            <a:pPr algn="r" rtl="1">
              <a:buClr>
                <a:srgbClr val="FFFF00"/>
              </a:buClr>
              <a:buSzPct val="108000"/>
              <a:buFont typeface="Wingdings" panose="05000000000000000000" pitchFamily="2" charset="2"/>
              <a:buChar char="Ø"/>
            </a:pPr>
            <a:r>
              <a:rPr lang="ar-IQ" sz="3200" b="1" dirty="0" smtClean="0">
                <a:cs typeface="+mj-cs"/>
              </a:rPr>
              <a:t>مراجعة اهداف التدقيق ومجالة .</a:t>
            </a:r>
          </a:p>
          <a:p>
            <a:pPr algn="r" rtl="1">
              <a:buClr>
                <a:srgbClr val="FFFF00"/>
              </a:buClr>
              <a:buSzPct val="108000"/>
              <a:buFont typeface="Wingdings" panose="05000000000000000000" pitchFamily="2" charset="2"/>
              <a:buChar char="Ø"/>
            </a:pPr>
            <a:r>
              <a:rPr lang="ar-IQ" sz="3200" b="1" dirty="0" smtClean="0">
                <a:cs typeface="+mj-cs"/>
              </a:rPr>
              <a:t>مراجعة متطلبات كفاءة المدققين .</a:t>
            </a:r>
          </a:p>
          <a:p>
            <a:pPr algn="r" rtl="1">
              <a:buClr>
                <a:srgbClr val="FFFF00"/>
              </a:buClr>
              <a:buSzPct val="108000"/>
              <a:buFont typeface="Wingdings" panose="05000000000000000000" pitchFamily="2" charset="2"/>
              <a:buChar char="Ø"/>
            </a:pPr>
            <a:r>
              <a:rPr lang="ar-IQ" sz="3200" b="1" dirty="0" smtClean="0">
                <a:cs typeface="+mj-cs"/>
              </a:rPr>
              <a:t>مدة التدقيق .</a:t>
            </a:r>
          </a:p>
          <a:p>
            <a:pPr algn="r" rtl="1">
              <a:buClr>
                <a:srgbClr val="FFFF00"/>
              </a:buClr>
              <a:buSzPct val="108000"/>
              <a:buFont typeface="Wingdings" panose="05000000000000000000" pitchFamily="2" charset="2"/>
              <a:buChar char="Ø"/>
            </a:pPr>
            <a:r>
              <a:rPr lang="ar-IQ" sz="3200" b="1" dirty="0" smtClean="0">
                <a:cs typeface="+mj-cs"/>
              </a:rPr>
              <a:t>استثناءات .</a:t>
            </a:r>
          </a:p>
          <a:p>
            <a:pPr algn="r" rtl="1">
              <a:buClr>
                <a:srgbClr val="FFFF00"/>
              </a:buClr>
              <a:buSzPct val="108000"/>
              <a:buFont typeface="Wingdings" panose="05000000000000000000" pitchFamily="2" charset="2"/>
              <a:buChar char="Ø"/>
            </a:pPr>
            <a:r>
              <a:rPr lang="ar-IQ" sz="3200" b="1" dirty="0" smtClean="0">
                <a:cs typeface="+mj-cs"/>
              </a:rPr>
              <a:t>تحديد الامد, ومظاهر السلامة .</a:t>
            </a:r>
          </a:p>
          <a:p>
            <a:pPr algn="r" rtl="1">
              <a:buClr>
                <a:srgbClr val="FFFF00"/>
              </a:buClr>
              <a:buSzPct val="108000"/>
              <a:buFont typeface="Wingdings" panose="05000000000000000000" pitchFamily="2" charset="2"/>
              <a:buChar char="Ø"/>
            </a:pPr>
            <a:r>
              <a:rPr lang="ar-IQ" sz="3200" b="1" dirty="0" smtClean="0">
                <a:cs typeface="+mj-cs"/>
              </a:rPr>
              <a:t>اعداد خطة تدقيق المرحلة الثانية .</a:t>
            </a:r>
            <a:endParaRPr lang="ar-IQ" sz="3200" b="1" dirty="0"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04048" y="886"/>
            <a:ext cx="4139952" cy="835827"/>
          </a:xfr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ar-IQ" b="1" cap="none" dirty="0" smtClean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مراجعة الوثائق </a:t>
            </a:r>
            <a:endParaRPr lang="ar-IQ" b="1" cap="none" dirty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3568" y="836713"/>
            <a:ext cx="8186766" cy="5806998"/>
          </a:xfrm>
        </p:spPr>
        <p:txBody>
          <a:bodyPr>
            <a:noAutofit/>
          </a:bodyPr>
          <a:lstStyle/>
          <a:p>
            <a:pPr algn="r" rtl="1">
              <a:buNone/>
            </a:pPr>
            <a:r>
              <a:rPr lang="ar-IQ" sz="3200" b="1" dirty="0" smtClean="0">
                <a:solidFill>
                  <a:srgbClr val="FFC000"/>
                </a:solidFill>
              </a:rPr>
              <a:t>وثائق :</a:t>
            </a:r>
          </a:p>
          <a:p>
            <a:pPr algn="r" rtl="1">
              <a:buNone/>
            </a:pPr>
            <a:r>
              <a:rPr lang="ar-IQ" sz="2400" b="1" dirty="0" smtClean="0"/>
              <a:t>      دليل الجودة </a:t>
            </a:r>
          </a:p>
          <a:p>
            <a:pPr algn="r" rtl="1">
              <a:buNone/>
            </a:pPr>
            <a:r>
              <a:rPr lang="ar-IQ" sz="2400" b="1" dirty="0" smtClean="0"/>
              <a:t>      اختيار الاجراء</a:t>
            </a:r>
          </a:p>
          <a:p>
            <a:pPr algn="r" rtl="1">
              <a:buNone/>
            </a:pPr>
            <a:r>
              <a:rPr lang="ar-IQ" sz="3200" b="1" dirty="0" smtClean="0">
                <a:solidFill>
                  <a:srgbClr val="FFC000"/>
                </a:solidFill>
              </a:rPr>
              <a:t>ابحث عن :</a:t>
            </a:r>
          </a:p>
          <a:p>
            <a:pPr algn="r" rtl="1">
              <a:buNone/>
            </a:pPr>
            <a:r>
              <a:rPr lang="ar-IQ" sz="2800" b="1" dirty="0" smtClean="0"/>
              <a:t>    </a:t>
            </a:r>
            <a:r>
              <a:rPr lang="ar-IQ" sz="2400" b="1" dirty="0" smtClean="0"/>
              <a:t>مطابقة لمتطلبات ايزو </a:t>
            </a:r>
            <a:r>
              <a:rPr lang="en-US" sz="2400" b="1" dirty="0" smtClean="0"/>
              <a:t>9001 :2008</a:t>
            </a:r>
          </a:p>
          <a:p>
            <a:pPr algn="r" rtl="1">
              <a:buNone/>
            </a:pPr>
            <a:r>
              <a:rPr lang="ar-IQ" sz="2400" b="1" dirty="0" smtClean="0"/>
              <a:t>     المجال</a:t>
            </a:r>
          </a:p>
          <a:p>
            <a:pPr algn="r" rtl="1">
              <a:buNone/>
            </a:pPr>
            <a:r>
              <a:rPr lang="ar-IQ" sz="2400" b="1" dirty="0" smtClean="0"/>
              <a:t>     وصف العمليات </a:t>
            </a:r>
          </a:p>
          <a:p>
            <a:pPr algn="r" rtl="1">
              <a:buNone/>
            </a:pPr>
            <a:r>
              <a:rPr lang="ar-IQ" sz="2400" b="1" dirty="0" smtClean="0"/>
              <a:t>     الاستثناءات</a:t>
            </a:r>
          </a:p>
          <a:p>
            <a:pPr algn="r" rtl="1">
              <a:buNone/>
            </a:pPr>
            <a:r>
              <a:rPr lang="ar-IQ" sz="3200" b="1" dirty="0" smtClean="0">
                <a:solidFill>
                  <a:srgbClr val="FFC000"/>
                </a:solidFill>
              </a:rPr>
              <a:t>اقرأ ما تحتويه الوثيقة ثم حدد:</a:t>
            </a:r>
          </a:p>
          <a:p>
            <a:pPr algn="r" rtl="1">
              <a:buNone/>
            </a:pPr>
            <a:r>
              <a:rPr lang="ar-IQ" sz="2800" b="1" dirty="0" smtClean="0"/>
              <a:t>   </a:t>
            </a:r>
            <a:r>
              <a:rPr lang="ar-IQ" sz="2400" b="1" dirty="0" smtClean="0"/>
              <a:t>  الملاءمة </a:t>
            </a:r>
          </a:p>
          <a:p>
            <a:pPr algn="r" rtl="1">
              <a:buNone/>
            </a:pPr>
            <a:r>
              <a:rPr lang="ar-IQ" sz="2400" b="1" dirty="0" smtClean="0"/>
              <a:t>     مرتبطة بمجال التدقيق</a:t>
            </a:r>
          </a:p>
          <a:p>
            <a:pPr algn="r" rtl="1">
              <a:buNone/>
            </a:pPr>
            <a:r>
              <a:rPr lang="ar-IQ" sz="2400" b="1" dirty="0" smtClean="0"/>
              <a:t>     ارتباط ومراجع</a:t>
            </a:r>
            <a:endParaRPr lang="en-US" sz="24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228600"/>
            <a:ext cx="5921856" cy="864427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ar-IQ" b="1" dirty="0" smtClean="0"/>
              <a:t>انتاج مرحلة التدقيق الاولى </a:t>
            </a:r>
            <a:endParaRPr lang="ar-IQ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1219200"/>
            <a:ext cx="7955280" cy="4069080"/>
          </a:xfrm>
        </p:spPr>
        <p:txBody>
          <a:bodyPr>
            <a:noAutofit/>
          </a:bodyPr>
          <a:lstStyle/>
          <a:p>
            <a:pPr algn="r">
              <a:buNone/>
            </a:pPr>
            <a:r>
              <a:rPr lang="ar-IQ" sz="2800" b="1" dirty="0" smtClean="0">
                <a:solidFill>
                  <a:srgbClr val="FFC000"/>
                </a:solidFill>
              </a:rPr>
              <a:t>فهم </a:t>
            </a:r>
            <a:r>
              <a:rPr lang="ar-IQ" sz="2800" b="1" dirty="0" smtClean="0">
                <a:solidFill>
                  <a:srgbClr val="FFC000"/>
                </a:solidFill>
              </a:rPr>
              <a:t>واضح </a:t>
            </a:r>
            <a:r>
              <a:rPr lang="ar-IQ" sz="2800" b="1" dirty="0" smtClean="0">
                <a:solidFill>
                  <a:srgbClr val="FFC000"/>
                </a:solidFill>
              </a:rPr>
              <a:t>للتالي :</a:t>
            </a:r>
          </a:p>
          <a:p>
            <a:pPr algn="r">
              <a:buNone/>
            </a:pPr>
            <a:r>
              <a:rPr lang="ar-IQ" sz="2800" b="1" dirty="0" smtClean="0"/>
              <a:t>   المنظمة وعملياتها</a:t>
            </a:r>
          </a:p>
          <a:p>
            <a:pPr algn="r">
              <a:buNone/>
            </a:pPr>
            <a:r>
              <a:rPr lang="ar-IQ" sz="2800" b="1" dirty="0" smtClean="0"/>
              <a:t>   مجال التدقيق</a:t>
            </a:r>
          </a:p>
          <a:p>
            <a:pPr algn="r">
              <a:buNone/>
            </a:pPr>
            <a:r>
              <a:rPr lang="ar-IQ" sz="2800" b="1" dirty="0" smtClean="0"/>
              <a:t>   التحديات والتعقيدات</a:t>
            </a:r>
          </a:p>
          <a:p>
            <a:pPr algn="r">
              <a:buNone/>
            </a:pPr>
            <a:r>
              <a:rPr lang="ar-IQ" sz="2800" b="1" dirty="0" smtClean="0"/>
              <a:t>   متطلبات الامد</a:t>
            </a:r>
          </a:p>
          <a:p>
            <a:pPr algn="r">
              <a:buNone/>
            </a:pPr>
            <a:endParaRPr lang="ar-IQ" sz="2800" b="1" dirty="0" smtClean="0"/>
          </a:p>
          <a:p>
            <a:pPr algn="r">
              <a:buNone/>
            </a:pPr>
            <a:r>
              <a:rPr lang="ar-IQ" sz="2800" b="1" dirty="0" smtClean="0">
                <a:solidFill>
                  <a:srgbClr val="FFC000"/>
                </a:solidFill>
              </a:rPr>
              <a:t>مخرج التدقيق يتضمن :</a:t>
            </a:r>
          </a:p>
          <a:p>
            <a:pPr algn="r">
              <a:buNone/>
            </a:pPr>
            <a:r>
              <a:rPr lang="ar-IQ" sz="2800" b="1" dirty="0" smtClean="0"/>
              <a:t>   تقرير مرحلة التدقيق </a:t>
            </a:r>
            <a:r>
              <a:rPr lang="en-US" sz="2800" b="1" dirty="0" smtClean="0"/>
              <a:t>1</a:t>
            </a:r>
            <a:endParaRPr lang="ar-IQ" sz="2800" b="1" dirty="0" smtClean="0"/>
          </a:p>
          <a:p>
            <a:pPr algn="r">
              <a:buNone/>
            </a:pPr>
            <a:r>
              <a:rPr lang="ar-IQ" sz="2800" b="1" dirty="0" smtClean="0"/>
              <a:t>   خطة تدقيق لمرحلة التدقيق الثانية </a:t>
            </a:r>
            <a:r>
              <a:rPr lang="en-US" sz="2800" b="1" dirty="0" smtClean="0"/>
              <a:t>2</a:t>
            </a:r>
            <a:endParaRPr lang="ar-IQ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81600" y="31315"/>
            <a:ext cx="3826198" cy="868346"/>
          </a:xfr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ar-IQ" b="1" cap="none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تقرير مرحلة التدقيق</a:t>
            </a:r>
            <a:endParaRPr lang="ar-IQ" b="1" cap="none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990600"/>
            <a:ext cx="8186766" cy="5429288"/>
          </a:xfrm>
        </p:spPr>
        <p:txBody>
          <a:bodyPr>
            <a:normAutofit/>
          </a:bodyPr>
          <a:lstStyle/>
          <a:p>
            <a:pPr algn="r" rtl="1">
              <a:buNone/>
            </a:pPr>
            <a:r>
              <a:rPr lang="ar-IQ" sz="2800" b="1" dirty="0" smtClean="0">
                <a:solidFill>
                  <a:schemeClr val="accent3">
                    <a:lumMod val="20000"/>
                    <a:lumOff val="80000"/>
                  </a:schemeClr>
                </a:solidFill>
              </a:rPr>
              <a:t>التقرير يجب ان يتضمن :</a:t>
            </a:r>
          </a:p>
          <a:p>
            <a:pPr algn="justLow" rtl="1">
              <a:buNone/>
            </a:pPr>
            <a:r>
              <a:rPr lang="ar-IQ" sz="2800" b="1" dirty="0" smtClean="0">
                <a:solidFill>
                  <a:schemeClr val="accent3">
                    <a:lumMod val="20000"/>
                    <a:lumOff val="80000"/>
                  </a:schemeClr>
                </a:solidFill>
              </a:rPr>
              <a:t>مجال تدقيق المرحلة </a:t>
            </a:r>
            <a:r>
              <a:rPr lang="en-US" sz="2800" b="1" dirty="0" smtClean="0">
                <a:solidFill>
                  <a:schemeClr val="accent3">
                    <a:lumMod val="20000"/>
                    <a:lumOff val="80000"/>
                  </a:schemeClr>
                </a:solidFill>
              </a:rPr>
              <a:t>2</a:t>
            </a:r>
            <a:r>
              <a:rPr lang="ar-IQ" sz="2800" b="1" dirty="0" smtClean="0">
                <a:solidFill>
                  <a:schemeClr val="accent3">
                    <a:lumMod val="20000"/>
                    <a:lumOff val="80000"/>
                  </a:schemeClr>
                </a:solidFill>
              </a:rPr>
              <a:t> المتفق عليه</a:t>
            </a:r>
          </a:p>
          <a:p>
            <a:pPr algn="justLow" rtl="1">
              <a:buNone/>
            </a:pPr>
            <a:r>
              <a:rPr lang="ar-IQ" sz="2800" b="1" dirty="0" smtClean="0">
                <a:solidFill>
                  <a:schemeClr val="accent3">
                    <a:lumMod val="20000"/>
                    <a:lumOff val="80000"/>
                  </a:schemeClr>
                </a:solidFill>
              </a:rPr>
              <a:t>تعليقات على مطابقة الوثائق لمتطلبات ايزو </a:t>
            </a:r>
            <a:r>
              <a:rPr lang="en-US" sz="2800" b="1" dirty="0" smtClean="0">
                <a:solidFill>
                  <a:schemeClr val="accent3">
                    <a:lumMod val="20000"/>
                    <a:lumOff val="80000"/>
                  </a:schemeClr>
                </a:solidFill>
              </a:rPr>
              <a:t>9001 : 2008</a:t>
            </a:r>
          </a:p>
          <a:p>
            <a:pPr algn="justLow" rtl="1">
              <a:buNone/>
            </a:pPr>
            <a:r>
              <a:rPr lang="ar-IQ" sz="2800" b="1" dirty="0" smtClean="0">
                <a:solidFill>
                  <a:schemeClr val="accent3">
                    <a:lumMod val="20000"/>
                    <a:lumOff val="80000"/>
                  </a:schemeClr>
                </a:solidFill>
              </a:rPr>
              <a:t>اي نواقص ملاحظة بالنظام, بالاضافة الى تلك النواقص </a:t>
            </a:r>
            <a:r>
              <a:rPr lang="ar-IQ" sz="2800" b="1" dirty="0" smtClean="0">
                <a:solidFill>
                  <a:schemeClr val="accent3">
                    <a:lumMod val="20000"/>
                    <a:lumOff val="80000"/>
                  </a:schemeClr>
                </a:solidFill>
              </a:rPr>
              <a:t>اللتي </a:t>
            </a:r>
            <a:r>
              <a:rPr lang="ar-IQ" sz="2800" b="1" dirty="0" smtClean="0">
                <a:solidFill>
                  <a:schemeClr val="accent3">
                    <a:lumMod val="20000"/>
                    <a:lumOff val="80000"/>
                  </a:schemeClr>
                </a:solidFill>
              </a:rPr>
              <a:t>تعتبر نواقص خطيرة او عظيمة </a:t>
            </a:r>
          </a:p>
          <a:p>
            <a:pPr algn="justLow" rtl="1">
              <a:buNone/>
            </a:pPr>
            <a:r>
              <a:rPr lang="ar-IQ" sz="2800" b="1" dirty="0" smtClean="0">
                <a:solidFill>
                  <a:schemeClr val="accent3">
                    <a:lumMod val="20000"/>
                    <a:lumOff val="80000"/>
                  </a:schemeClr>
                </a:solidFill>
              </a:rPr>
              <a:t>تحديد المنتج والمتطلبات القانونية</a:t>
            </a:r>
          </a:p>
          <a:p>
            <a:pPr algn="justLow" rtl="1">
              <a:buNone/>
            </a:pPr>
            <a:r>
              <a:rPr lang="ar-IQ" sz="2800" b="1" dirty="0" smtClean="0">
                <a:solidFill>
                  <a:schemeClr val="accent3">
                    <a:lumMod val="20000"/>
                    <a:lumOff val="80000"/>
                  </a:schemeClr>
                </a:solidFill>
              </a:rPr>
              <a:t>اي مظهر قانوني او نظامي يعتبر مهما لمرحلة التدقيق </a:t>
            </a:r>
            <a:r>
              <a:rPr lang="en-US" sz="2800" b="1" dirty="0" smtClean="0">
                <a:solidFill>
                  <a:schemeClr val="accent3">
                    <a:lumMod val="20000"/>
                    <a:lumOff val="80000"/>
                  </a:schemeClr>
                </a:solidFill>
              </a:rPr>
              <a:t>2</a:t>
            </a:r>
          </a:p>
          <a:p>
            <a:pPr algn="justLow" rtl="1">
              <a:buNone/>
            </a:pPr>
            <a:r>
              <a:rPr lang="ar-IQ" sz="2800" b="1" dirty="0" smtClean="0">
                <a:solidFill>
                  <a:schemeClr val="accent3">
                    <a:lumMod val="20000"/>
                    <a:lumOff val="80000"/>
                  </a:schemeClr>
                </a:solidFill>
              </a:rPr>
              <a:t>تعليقات على عملية التدقيق الداخلي </a:t>
            </a:r>
          </a:p>
          <a:p>
            <a:pPr algn="justLow" rtl="1">
              <a:buNone/>
            </a:pPr>
            <a:r>
              <a:rPr lang="ar-IQ" sz="2800" b="1" dirty="0" smtClean="0">
                <a:solidFill>
                  <a:schemeClr val="accent3">
                    <a:lumMod val="20000"/>
                    <a:lumOff val="80000"/>
                  </a:schemeClr>
                </a:solidFill>
              </a:rPr>
              <a:t>تعليق على مراجعة الادارة </a:t>
            </a:r>
          </a:p>
          <a:p>
            <a:pPr algn="justLow" rtl="1">
              <a:buNone/>
            </a:pPr>
            <a:r>
              <a:rPr lang="ar-IQ" sz="2800" b="1" dirty="0" smtClean="0">
                <a:solidFill>
                  <a:schemeClr val="accent3">
                    <a:lumMod val="20000"/>
                    <a:lumOff val="80000"/>
                  </a:schemeClr>
                </a:solidFill>
              </a:rPr>
              <a:t>التواريخ المتفق لمرحلة التدقيق </a:t>
            </a:r>
            <a:r>
              <a:rPr lang="en-US" sz="2800" b="1" dirty="0" smtClean="0">
                <a:solidFill>
                  <a:schemeClr val="accent3">
                    <a:lumMod val="20000"/>
                    <a:lumOff val="80000"/>
                  </a:schemeClr>
                </a:solidFill>
              </a:rPr>
              <a:t>2</a:t>
            </a:r>
            <a:endParaRPr lang="ar-IQ" sz="2800" b="1" dirty="0">
              <a:solidFill>
                <a:schemeClr val="accent3">
                  <a:lumMod val="20000"/>
                  <a:lumOff val="8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24057" y="404664"/>
            <a:ext cx="4248472" cy="936435"/>
          </a:xfr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ctr"/>
            <a:r>
              <a:rPr lang="ar-IQ" b="1" cap="none" spc="50" dirty="0" smtClean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خطة مرحلة التدقيق</a:t>
            </a:r>
            <a:endParaRPr lang="ar-IQ" b="1" cap="none" spc="50" dirty="0">
              <a:ln w="0"/>
              <a:solidFill>
                <a:schemeClr val="bg2"/>
              </a:solidFill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76400"/>
            <a:ext cx="8358246" cy="3500462"/>
          </a:xfrm>
        </p:spPr>
        <p:txBody>
          <a:bodyPr>
            <a:normAutofit/>
          </a:bodyPr>
          <a:lstStyle/>
          <a:p>
            <a:pPr algn="r" rtl="1">
              <a:buNone/>
            </a:pPr>
            <a:r>
              <a:rPr lang="ar-IQ" sz="3200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خطة التدقيق يجب ان تتضمن :</a:t>
            </a:r>
          </a:p>
          <a:p>
            <a:pPr algn="r" rtl="1">
              <a:buClr>
                <a:srgbClr val="FFDA65"/>
              </a:buClr>
              <a:buFont typeface="Wingdings" panose="05000000000000000000" pitchFamily="2" charset="2"/>
              <a:buChar char="q"/>
            </a:pPr>
            <a:r>
              <a:rPr lang="ar-IQ" sz="3200" dirty="0" smtClean="0"/>
              <a:t>الهدف من التدقيق </a:t>
            </a:r>
          </a:p>
          <a:p>
            <a:pPr algn="r" rtl="1">
              <a:buClr>
                <a:srgbClr val="FFDA65"/>
              </a:buClr>
              <a:buFont typeface="Wingdings" panose="05000000000000000000" pitchFamily="2" charset="2"/>
              <a:buChar char="q"/>
            </a:pPr>
            <a:r>
              <a:rPr lang="ar-IQ" sz="3200" dirty="0" smtClean="0"/>
              <a:t>مجال التدقيق </a:t>
            </a:r>
          </a:p>
          <a:p>
            <a:pPr algn="r" rtl="1">
              <a:buClr>
                <a:srgbClr val="FFDA65"/>
              </a:buClr>
              <a:buFont typeface="Wingdings" panose="05000000000000000000" pitchFamily="2" charset="2"/>
              <a:buChar char="q"/>
            </a:pPr>
            <a:r>
              <a:rPr lang="ar-IQ" sz="3200" dirty="0" smtClean="0"/>
              <a:t>مقاييس التدقيق </a:t>
            </a:r>
          </a:p>
          <a:p>
            <a:pPr algn="r" rtl="1">
              <a:buClr>
                <a:srgbClr val="FFDA65"/>
              </a:buClr>
              <a:buFont typeface="Wingdings" panose="05000000000000000000" pitchFamily="2" charset="2"/>
              <a:buChar char="q"/>
            </a:pPr>
            <a:r>
              <a:rPr lang="ar-IQ" sz="3200" dirty="0" smtClean="0"/>
              <a:t>تحديد فريق التدقيق </a:t>
            </a:r>
          </a:p>
          <a:p>
            <a:pPr algn="r" rtl="1">
              <a:buClr>
                <a:srgbClr val="FFDA65"/>
              </a:buClr>
              <a:buFont typeface="Wingdings" panose="05000000000000000000" pitchFamily="2" charset="2"/>
              <a:buChar char="q"/>
            </a:pPr>
            <a:r>
              <a:rPr lang="ar-IQ" sz="3200" dirty="0" smtClean="0"/>
              <a:t>مواعيد التدقيق, الانشطة مقابلة للوقت</a:t>
            </a:r>
            <a:endParaRPr lang="ar-IQ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67176" y="404664"/>
            <a:ext cx="6377940" cy="936435"/>
          </a:xfr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ar-IQ" sz="4000" b="1" cap="none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برنامج الاجتماع الافتتاحي / التمهيدي</a:t>
            </a:r>
            <a:endParaRPr lang="ar-IQ" b="1" cap="none" dirty="0">
              <a:ln w="13462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  <a:effectLst>
                <a:outerShdw dist="38100" dir="2700000" algn="bl" rotWithShape="0">
                  <a:schemeClr val="accent5"/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600" y="1600200"/>
            <a:ext cx="7955280" cy="4474800"/>
          </a:xfrm>
        </p:spPr>
        <p:txBody>
          <a:bodyPr>
            <a:noAutofit/>
          </a:bodyPr>
          <a:lstStyle/>
          <a:p>
            <a:pPr marL="651510" indent="-514350" algn="r" rtl="1">
              <a:buAutoNum type="arabicPeriod"/>
            </a:pPr>
            <a:r>
              <a:rPr lang="ar-IQ" sz="2800" b="1" dirty="0" smtClean="0"/>
              <a:t>المقدمات.</a:t>
            </a:r>
          </a:p>
          <a:p>
            <a:pPr marL="651510" indent="-514350" algn="r" rtl="1">
              <a:buAutoNum type="arabicPeriod"/>
            </a:pPr>
            <a:r>
              <a:rPr lang="ar-IQ" sz="2800" b="1" dirty="0" smtClean="0"/>
              <a:t>يؤكد الاهداف من التدقيق ومجالة.</a:t>
            </a:r>
          </a:p>
          <a:p>
            <a:pPr marL="651510" indent="-514350" algn="r" rtl="1">
              <a:buAutoNum type="arabicPeriod"/>
            </a:pPr>
            <a:r>
              <a:rPr lang="ar-IQ" sz="2800" b="1" dirty="0" smtClean="0"/>
              <a:t>يؤكد مقياس التدقيق( مثال ايزو </a:t>
            </a:r>
            <a:r>
              <a:rPr lang="en-US" sz="2800" b="1" dirty="0" smtClean="0"/>
              <a:t>9001</a:t>
            </a:r>
            <a:r>
              <a:rPr lang="ar-IQ" sz="2800" b="1" dirty="0" smtClean="0"/>
              <a:t> )</a:t>
            </a:r>
          </a:p>
          <a:p>
            <a:pPr marL="651510" indent="-514350" algn="r" rtl="1">
              <a:buAutoNum type="arabicPeriod"/>
            </a:pPr>
            <a:r>
              <a:rPr lang="ar-IQ" sz="2800" b="1" dirty="0" smtClean="0"/>
              <a:t>التأكيد مرة اخرى على خطة مرحلة التدقيق </a:t>
            </a:r>
            <a:r>
              <a:rPr lang="en-US" sz="2800" b="1" dirty="0" smtClean="0"/>
              <a:t>2</a:t>
            </a:r>
          </a:p>
          <a:p>
            <a:pPr marL="651510" indent="-514350" algn="r" rtl="1">
              <a:buAutoNum type="arabicPeriod"/>
            </a:pPr>
            <a:r>
              <a:rPr lang="ar-IQ" sz="2800" b="1" dirty="0" smtClean="0"/>
              <a:t>وصف عملية التدقيق, ونموذج اجراء </a:t>
            </a:r>
          </a:p>
          <a:p>
            <a:pPr marL="651510" indent="-514350" algn="r" rtl="1">
              <a:buAutoNum type="arabicPeriod"/>
            </a:pPr>
            <a:r>
              <a:rPr lang="ar-IQ" sz="2800" b="1" dirty="0" smtClean="0"/>
              <a:t>وصف لاسلوب تقارير التدقيق </a:t>
            </a:r>
          </a:p>
          <a:p>
            <a:pPr marL="651510" indent="-514350" algn="r" rtl="1">
              <a:buAutoNum type="arabicPeriod"/>
            </a:pPr>
            <a:r>
              <a:rPr lang="ar-IQ" sz="2800" b="1" dirty="0" smtClean="0"/>
              <a:t>يصرح بالسرية </a:t>
            </a:r>
          </a:p>
          <a:p>
            <a:pPr marL="651510" indent="-514350" algn="r" rtl="1">
              <a:buAutoNum type="arabicPeriod"/>
            </a:pPr>
            <a:r>
              <a:rPr lang="ar-IQ" sz="2800" b="1" dirty="0" smtClean="0"/>
              <a:t>يؤكد اي متطلبات قانونية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66060" y="404664"/>
            <a:ext cx="6377940" cy="1293028"/>
          </a:xfr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ctr"/>
            <a:r>
              <a:rPr lang="ar-IQ" sz="3600" b="1" cap="none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bg1"/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برنامج الاجتماع الافتتاحي / التمهيدي</a:t>
            </a:r>
            <a:endParaRPr lang="ar-IQ" sz="3600" b="1" cap="none" dirty="0">
              <a:ln w="13462">
                <a:solidFill>
                  <a:schemeClr val="bg1"/>
                </a:solidFill>
                <a:prstDash val="solid"/>
              </a:ln>
              <a:solidFill>
                <a:schemeClr val="bg1"/>
              </a:solidFill>
              <a:effectLst>
                <a:outerShdw dist="38100" dir="2700000" algn="bl" rotWithShape="0">
                  <a:schemeClr val="accent5"/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3568" y="1730856"/>
            <a:ext cx="8298120" cy="4069080"/>
          </a:xfrm>
        </p:spPr>
        <p:txBody>
          <a:bodyPr>
            <a:normAutofit/>
          </a:bodyPr>
          <a:lstStyle/>
          <a:p>
            <a:pPr marL="651510" indent="-514350" algn="r" rtl="1">
              <a:buAutoNum type="arabicPeriod"/>
            </a:pPr>
            <a:r>
              <a:rPr lang="ar-IQ" sz="3200" b="1" dirty="0" smtClean="0"/>
              <a:t>يؤكد ترتيبات المرشدين </a:t>
            </a:r>
          </a:p>
          <a:p>
            <a:pPr marL="651510" indent="-514350" algn="r" rtl="1">
              <a:buAutoNum type="arabicPeriod"/>
            </a:pPr>
            <a:r>
              <a:rPr lang="ar-IQ" sz="3200" b="1" dirty="0" smtClean="0"/>
              <a:t>يؤكد توفير العوامل المساعدة</a:t>
            </a:r>
          </a:p>
          <a:p>
            <a:pPr marL="651510" indent="-514350" algn="r" rtl="1">
              <a:buAutoNum type="arabicPeriod"/>
            </a:pPr>
            <a:r>
              <a:rPr lang="ar-IQ" sz="3200" b="1" dirty="0" smtClean="0"/>
              <a:t>التصوير (للوثائق), التلفزيون, مساحة للعمال</a:t>
            </a:r>
          </a:p>
          <a:p>
            <a:pPr marL="651510" indent="-514350" algn="r" rtl="1">
              <a:buAutoNum type="arabicPeriod"/>
            </a:pPr>
            <a:r>
              <a:rPr lang="ar-IQ" sz="3200" b="1" dirty="0" smtClean="0"/>
              <a:t>ساعات العمل واستراحة وجبة الغداء</a:t>
            </a:r>
          </a:p>
          <a:p>
            <a:pPr marL="651510" indent="-514350" algn="r" rtl="1">
              <a:buAutoNum type="arabicPeriod"/>
            </a:pPr>
            <a:r>
              <a:rPr lang="ar-IQ" sz="3200" b="1" dirty="0" smtClean="0"/>
              <a:t>وقت ومكان الاجتماع الختامي/ الخروجي</a:t>
            </a:r>
          </a:p>
          <a:p>
            <a:pPr marL="651510" indent="-514350" algn="r" rtl="1">
              <a:buAutoNum type="arabicPeriod"/>
            </a:pPr>
            <a:r>
              <a:rPr lang="ar-IQ" sz="3200" b="1" dirty="0" smtClean="0"/>
              <a:t>يرحب بالاسئلة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7476" y="263764"/>
            <a:ext cx="6377940" cy="1293028"/>
          </a:xfrm>
        </p:spPr>
        <p:txBody>
          <a:bodyPr>
            <a:normAutofit/>
          </a:bodyPr>
          <a:lstStyle/>
          <a:p>
            <a:r>
              <a:rPr lang="ar-IQ" b="1" cap="none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فكرة </a:t>
            </a:r>
            <a:r>
              <a:rPr lang="ar-IQ" b="1" cap="none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عامة</a:t>
            </a:r>
            <a:r>
              <a:rPr lang="ar-IQ" b="1" cap="none" dirty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 عن</a:t>
            </a:r>
            <a:r>
              <a:rPr lang="ar-IQ" b="1" cap="none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 عملية مرحلة التدقيق</a:t>
            </a:r>
            <a:endParaRPr lang="ar-IQ" b="1" cap="none" dirty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2910" y="1071546"/>
            <a:ext cx="8258204" cy="5357850"/>
          </a:xfrm>
        </p:spPr>
        <p:txBody>
          <a:bodyPr/>
          <a:lstStyle/>
          <a:p>
            <a:pPr>
              <a:buNone/>
            </a:pPr>
            <a:r>
              <a:rPr lang="ar-IQ" dirty="0" smtClean="0"/>
              <a:t> </a:t>
            </a:r>
            <a:endParaRPr lang="ar-IQ" dirty="0"/>
          </a:p>
        </p:txBody>
      </p:sp>
      <p:sp>
        <p:nvSpPr>
          <p:cNvPr id="6" name="Rounded Rectangle 5"/>
          <p:cNvSpPr/>
          <p:nvPr/>
        </p:nvSpPr>
        <p:spPr>
          <a:xfrm>
            <a:off x="2281424" y="5214950"/>
            <a:ext cx="1714512" cy="928694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IQ" sz="2000" b="1" dirty="0" smtClean="0"/>
              <a:t>اثبات المطابقة</a:t>
            </a:r>
            <a:endParaRPr lang="ar-IQ" sz="2000" b="1" dirty="0"/>
          </a:p>
        </p:txBody>
      </p:sp>
      <p:sp>
        <p:nvSpPr>
          <p:cNvPr id="7" name="Rounded Rectangle 6"/>
          <p:cNvSpPr/>
          <p:nvPr/>
        </p:nvSpPr>
        <p:spPr>
          <a:xfrm>
            <a:off x="6025840" y="3214686"/>
            <a:ext cx="1714512" cy="928694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r>
              <a:rPr lang="ar-IQ" sz="2000" b="1" dirty="0" smtClean="0"/>
              <a:t>مسؤولية الادارة</a:t>
            </a:r>
            <a:endParaRPr lang="ar-IQ" sz="2000" b="1" dirty="0"/>
          </a:p>
        </p:txBody>
      </p:sp>
      <p:sp>
        <p:nvSpPr>
          <p:cNvPr id="8" name="Rounded Rectangle 7"/>
          <p:cNvSpPr/>
          <p:nvPr/>
        </p:nvSpPr>
        <p:spPr>
          <a:xfrm>
            <a:off x="1547664" y="3214686"/>
            <a:ext cx="1714512" cy="1000132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IQ" sz="2000" b="1" dirty="0" smtClean="0"/>
              <a:t>الختام</a:t>
            </a:r>
            <a:endParaRPr lang="ar-IQ" b="1" dirty="0"/>
          </a:p>
        </p:txBody>
      </p:sp>
      <p:sp>
        <p:nvSpPr>
          <p:cNvPr id="16" name="Down Arrow 15"/>
          <p:cNvSpPr/>
          <p:nvPr/>
        </p:nvSpPr>
        <p:spPr>
          <a:xfrm rot="19294280">
            <a:off x="6065251" y="2179737"/>
            <a:ext cx="510433" cy="978408"/>
          </a:xfrm>
          <a:prstGeom prst="downArrow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IQ"/>
          </a:p>
        </p:txBody>
      </p:sp>
      <p:sp>
        <p:nvSpPr>
          <p:cNvPr id="17" name="Down Arrow 16"/>
          <p:cNvSpPr/>
          <p:nvPr/>
        </p:nvSpPr>
        <p:spPr>
          <a:xfrm rot="2141155">
            <a:off x="6238951" y="4151377"/>
            <a:ext cx="484632" cy="1030496"/>
          </a:xfrm>
          <a:prstGeom prst="downArrow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IQ"/>
          </a:p>
        </p:txBody>
      </p:sp>
      <p:sp>
        <p:nvSpPr>
          <p:cNvPr id="18" name="Down Arrow 17"/>
          <p:cNvSpPr/>
          <p:nvPr/>
        </p:nvSpPr>
        <p:spPr>
          <a:xfrm rot="8904974">
            <a:off x="2575834" y="4191072"/>
            <a:ext cx="510433" cy="978408"/>
          </a:xfrm>
          <a:prstGeom prst="downArrow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IQ"/>
          </a:p>
        </p:txBody>
      </p:sp>
      <p:sp>
        <p:nvSpPr>
          <p:cNvPr id="19" name="Down Arrow 18"/>
          <p:cNvSpPr/>
          <p:nvPr/>
        </p:nvSpPr>
        <p:spPr>
          <a:xfrm rot="13730861">
            <a:off x="3132502" y="1819802"/>
            <a:ext cx="484632" cy="1356745"/>
          </a:xfrm>
          <a:prstGeom prst="downArrow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IQ"/>
          </a:p>
        </p:txBody>
      </p:sp>
      <p:sp>
        <p:nvSpPr>
          <p:cNvPr id="20" name="Down Arrow 19"/>
          <p:cNvSpPr/>
          <p:nvPr/>
        </p:nvSpPr>
        <p:spPr>
          <a:xfrm rot="5400000">
            <a:off x="4462938" y="5267022"/>
            <a:ext cx="351415" cy="973204"/>
          </a:xfrm>
          <a:prstGeom prst="downArrow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IQ"/>
          </a:p>
        </p:txBody>
      </p:sp>
      <p:sp>
        <p:nvSpPr>
          <p:cNvPr id="14" name="Rounded Rectangle 13"/>
          <p:cNvSpPr/>
          <p:nvPr/>
        </p:nvSpPr>
        <p:spPr>
          <a:xfrm>
            <a:off x="4010186" y="1498043"/>
            <a:ext cx="1785950" cy="1000132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IQ" sz="2000" b="1" dirty="0" smtClean="0"/>
              <a:t>الاجتماع التمهيدي</a:t>
            </a:r>
            <a:endParaRPr lang="ar-IQ" sz="2000" b="1" dirty="0"/>
          </a:p>
        </p:txBody>
      </p:sp>
      <p:sp>
        <p:nvSpPr>
          <p:cNvPr id="15" name="Rounded Rectangle 14"/>
          <p:cNvSpPr/>
          <p:nvPr/>
        </p:nvSpPr>
        <p:spPr>
          <a:xfrm>
            <a:off x="5737808" y="5168719"/>
            <a:ext cx="1714512" cy="1000132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IQ" sz="2000" b="1" dirty="0" smtClean="0"/>
              <a:t>مراجعة نظام الجودة</a:t>
            </a:r>
            <a:endParaRPr lang="ar-IQ" sz="2000" b="1" dirty="0"/>
          </a:p>
        </p:txBody>
      </p:sp>
      <p:sp>
        <p:nvSpPr>
          <p:cNvPr id="21" name="Rounded Rectangle 20"/>
          <p:cNvSpPr/>
          <p:nvPr/>
        </p:nvSpPr>
        <p:spPr>
          <a:xfrm>
            <a:off x="2308825" y="5226477"/>
            <a:ext cx="1714512" cy="928694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IQ" sz="2000" b="1" dirty="0" smtClean="0"/>
              <a:t>اثبات المطابقة</a:t>
            </a:r>
            <a:endParaRPr lang="ar-IQ" sz="2000" b="1" dirty="0"/>
          </a:p>
        </p:txBody>
      </p:sp>
      <p:sp>
        <p:nvSpPr>
          <p:cNvPr id="22" name="Rounded Rectangle 21"/>
          <p:cNvSpPr/>
          <p:nvPr/>
        </p:nvSpPr>
        <p:spPr>
          <a:xfrm>
            <a:off x="6037700" y="3250405"/>
            <a:ext cx="1714512" cy="928694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IQ" sz="2000" b="1" dirty="0" smtClean="0"/>
              <a:t>مسؤولية الادارة</a:t>
            </a:r>
            <a:endParaRPr lang="ar-IQ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533400"/>
            <a:ext cx="8856984" cy="5976664"/>
          </a:xfrm>
        </p:spPr>
        <p:txBody>
          <a:bodyPr>
            <a:normAutofit/>
          </a:bodyPr>
          <a:lstStyle/>
          <a:p>
            <a:pPr marL="0" indent="0" algn="r" rtl="1">
              <a:buNone/>
            </a:pPr>
            <a:r>
              <a:rPr lang="ar-IQ" sz="32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 </a:t>
            </a:r>
            <a:r>
              <a:rPr lang="ar-IQ" sz="32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rgbClr val="FFFF00"/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الاعتماد  </a:t>
            </a:r>
            <a:r>
              <a:rPr lang="en-US" sz="32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rgbClr val="FFFF00"/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Accreditation</a:t>
            </a:r>
            <a:r>
              <a:rPr lang="ar-IQ" sz="32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   </a:t>
            </a:r>
            <a:endParaRPr lang="ar-IQ" sz="3200" b="1" dirty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</a:endParaRPr>
          </a:p>
          <a:p>
            <a:pPr algn="justLow" rtl="1"/>
            <a:r>
              <a:rPr lang="en-US" sz="2800" b="1" dirty="0" smtClean="0"/>
              <a:t> </a:t>
            </a:r>
            <a:r>
              <a:rPr lang="ar-IQ" sz="2800" b="1" dirty="0" smtClean="0"/>
              <a:t>هي </a:t>
            </a:r>
            <a:r>
              <a:rPr lang="ar-IQ" sz="2800" b="1" dirty="0"/>
              <a:t>مجموعة </a:t>
            </a:r>
            <a:r>
              <a:rPr lang="ar-IQ" sz="2800" b="1" dirty="0" smtClean="0"/>
              <a:t>الاجراءات </a:t>
            </a:r>
            <a:r>
              <a:rPr lang="ar-IQ" sz="2800" b="1" dirty="0"/>
              <a:t>والعمليات التي تقوم بها هيئة </a:t>
            </a:r>
            <a:r>
              <a:rPr lang="ar-IQ" sz="2800" b="1" dirty="0" smtClean="0"/>
              <a:t>الاعتماد من </a:t>
            </a:r>
            <a:r>
              <a:rPr lang="ar-IQ" sz="2800" b="1" dirty="0"/>
              <a:t>اجل </a:t>
            </a:r>
            <a:r>
              <a:rPr lang="ar-IQ" sz="2800" b="1" dirty="0" smtClean="0"/>
              <a:t>ان </a:t>
            </a:r>
            <a:r>
              <a:rPr lang="ar-IQ" sz="2800" b="1" dirty="0"/>
              <a:t>تتاكد </a:t>
            </a:r>
            <a:r>
              <a:rPr lang="ar-IQ" sz="2800" b="1" dirty="0" smtClean="0"/>
              <a:t>من ان </a:t>
            </a:r>
            <a:r>
              <a:rPr lang="ar-IQ" sz="2800" b="1" dirty="0"/>
              <a:t>المؤسسة قد تحققت فيها شروط ومواصفات الجودة المعتمدة لدى مؤسسات التقـويم ، </a:t>
            </a:r>
            <a:r>
              <a:rPr lang="ar-IQ" sz="2800" b="1" dirty="0" smtClean="0"/>
              <a:t>وان </a:t>
            </a:r>
            <a:r>
              <a:rPr lang="ar-IQ" sz="2800" b="1" dirty="0"/>
              <a:t>برامجها تتوافق مع المعايير المعلنة والمعتمدة </a:t>
            </a:r>
            <a:r>
              <a:rPr lang="ar-IQ" sz="2800" b="1" dirty="0" smtClean="0"/>
              <a:t>وان </a:t>
            </a:r>
            <a:r>
              <a:rPr lang="ar-IQ" sz="2800" b="1" dirty="0"/>
              <a:t>لديها انظمة قائمة </a:t>
            </a:r>
            <a:r>
              <a:rPr lang="ar-IQ" sz="2800" b="1" dirty="0" smtClean="0"/>
              <a:t>لضمان </a:t>
            </a:r>
            <a:r>
              <a:rPr lang="ar-IQ" sz="2800" b="1" dirty="0"/>
              <a:t>الجودة </a:t>
            </a:r>
            <a:r>
              <a:rPr lang="ar-IQ" sz="2800" b="1" dirty="0" smtClean="0"/>
              <a:t>والتحسين </a:t>
            </a:r>
            <a:r>
              <a:rPr lang="ar-IQ" sz="2800" b="1" dirty="0"/>
              <a:t>المستمر </a:t>
            </a:r>
            <a:r>
              <a:rPr lang="ar-IQ" sz="2800" b="1" dirty="0" smtClean="0"/>
              <a:t>وان انشطتها الاكاديمية </a:t>
            </a:r>
            <a:r>
              <a:rPr lang="ar-IQ" sz="2800" b="1" dirty="0"/>
              <a:t>وفقا للضوابط </a:t>
            </a:r>
            <a:r>
              <a:rPr lang="ar-IQ" sz="2800" b="1" dirty="0" smtClean="0"/>
              <a:t>المعلنة. </a:t>
            </a:r>
          </a:p>
        </p:txBody>
      </p:sp>
    </p:spTree>
    <p:extLst>
      <p:ext uri="{BB962C8B-B14F-4D97-AF65-F5344CB8AC3E}">
        <p14:creationId xmlns:p14="http://schemas.microsoft.com/office/powerpoint/2010/main" val="194757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8064" y="571480"/>
            <a:ext cx="3610174" cy="1154098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ar-IQ" b="1" cap="none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bg1"/>
                </a:solidFill>
              </a:rPr>
              <a:t>التدقيق على العملية</a:t>
            </a:r>
            <a:endParaRPr lang="ar-IQ" b="1" cap="none" dirty="0">
              <a:ln w="22225">
                <a:solidFill>
                  <a:schemeClr val="accent2"/>
                </a:solidFill>
                <a:prstDash val="solid"/>
              </a:ln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58" y="2148840"/>
            <a:ext cx="8358246" cy="2494606"/>
          </a:xfrm>
        </p:spPr>
        <p:txBody>
          <a:bodyPr>
            <a:normAutofit/>
          </a:bodyPr>
          <a:lstStyle/>
          <a:p>
            <a:pPr algn="justLow" rtl="1">
              <a:buNone/>
            </a:pPr>
            <a:r>
              <a:rPr lang="ar-IQ" sz="2800" b="1" dirty="0" smtClean="0"/>
              <a:t>يقتضي :</a:t>
            </a:r>
          </a:p>
          <a:p>
            <a:pPr algn="justLow" rtl="1">
              <a:buNone/>
            </a:pPr>
            <a:r>
              <a:rPr lang="ar-IQ" sz="3200" b="1" dirty="0" smtClean="0"/>
              <a:t>تحديد ما كان توافق العملية يفي بمتطلبات العملية المحددة...مطابقة لمعيار ورموز الزبون, والمتطلبات القانونية والاجرائية.</a:t>
            </a:r>
          </a:p>
          <a:p>
            <a:pPr algn="justLow" rtl="1">
              <a:buNone/>
            </a:pPr>
            <a:r>
              <a:rPr lang="ar-IQ" sz="2800" b="1" dirty="0" smtClean="0">
                <a:solidFill>
                  <a:srgbClr val="FFC000"/>
                </a:solidFill>
              </a:rPr>
              <a:t>تحديد ما اذا كانت العملية تحقق النتائج المطلوبة ... الفاعلية</a:t>
            </a:r>
            <a:endParaRPr lang="ar-IQ" sz="2800" b="1" dirty="0">
              <a:solidFill>
                <a:srgbClr val="FFC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11760" y="188640"/>
            <a:ext cx="6377940" cy="1293028"/>
          </a:xfrm>
        </p:spPr>
        <p:txBody>
          <a:bodyPr/>
          <a:lstStyle/>
          <a:p>
            <a:r>
              <a:rPr lang="ar-IQ" b="1" cap="none" spc="50" dirty="0" smtClean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التحقيق من الفاعلية </a:t>
            </a:r>
            <a:endParaRPr lang="ar-IQ" b="1" cap="none" spc="50" dirty="0">
              <a:ln w="9525" cmpd="sng">
                <a:solidFill>
                  <a:schemeClr val="accent1"/>
                </a:solidFill>
                <a:prstDash val="solid"/>
              </a:ln>
              <a:solidFill>
                <a:srgbClr val="70AD47">
                  <a:tint val="1000"/>
                </a:srgbClr>
              </a:solidFill>
              <a:effectLst>
                <a:glow rad="38100">
                  <a:schemeClr val="accent1">
                    <a:alpha val="40000"/>
                  </a:schemeClr>
                </a:glo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94360" y="1268760"/>
            <a:ext cx="8082096" cy="4994880"/>
          </a:xfrm>
        </p:spPr>
        <p:txBody>
          <a:bodyPr>
            <a:normAutofit/>
          </a:bodyPr>
          <a:lstStyle/>
          <a:p>
            <a:pPr algn="justLow" rtl="1">
              <a:buNone/>
            </a:pPr>
            <a:r>
              <a:rPr lang="ar-IQ" sz="2800" b="1" dirty="0" smtClean="0">
                <a:solidFill>
                  <a:srgbClr val="FFC000"/>
                </a:solidFill>
              </a:rPr>
              <a:t>هذا يتم بسؤال التالي: </a:t>
            </a:r>
          </a:p>
          <a:p>
            <a:pPr algn="justLow" rtl="1">
              <a:buNone/>
            </a:pPr>
            <a:r>
              <a:rPr lang="ar-IQ" sz="3200" b="1" dirty="0" smtClean="0"/>
              <a:t>ما الهدف من هذه العملية؟</a:t>
            </a:r>
          </a:p>
          <a:p>
            <a:pPr algn="justLow" rtl="1">
              <a:buNone/>
            </a:pPr>
            <a:endParaRPr lang="ar-IQ" sz="2800" b="1" dirty="0" smtClean="0">
              <a:solidFill>
                <a:srgbClr val="FFC000"/>
              </a:solidFill>
            </a:endParaRPr>
          </a:p>
          <a:p>
            <a:pPr algn="justLow" rtl="1">
              <a:buNone/>
            </a:pPr>
            <a:r>
              <a:rPr lang="ar-IQ" sz="2800" b="1" dirty="0" smtClean="0">
                <a:solidFill>
                  <a:srgbClr val="FFC000"/>
                </a:solidFill>
              </a:rPr>
              <a:t>كيف تؤثر على:</a:t>
            </a:r>
          </a:p>
          <a:p>
            <a:pPr algn="justLow" rtl="1">
              <a:buNone/>
            </a:pPr>
            <a:r>
              <a:rPr lang="ar-IQ" sz="3200" b="1" dirty="0" smtClean="0"/>
              <a:t>الزبون .</a:t>
            </a:r>
          </a:p>
          <a:p>
            <a:pPr algn="justLow" rtl="1">
              <a:buNone/>
            </a:pPr>
            <a:r>
              <a:rPr lang="ar-IQ" sz="3200" b="1" dirty="0" smtClean="0"/>
              <a:t>العمليات الاخرى.</a:t>
            </a:r>
          </a:p>
          <a:p>
            <a:pPr algn="justLow" rtl="1">
              <a:buNone/>
            </a:pPr>
            <a:endParaRPr lang="ar-IQ" sz="2800" b="1" dirty="0" smtClean="0"/>
          </a:p>
          <a:p>
            <a:pPr algn="justLow" rtl="1">
              <a:buNone/>
            </a:pPr>
            <a:r>
              <a:rPr lang="ar-IQ" sz="3200" b="1" dirty="0" smtClean="0"/>
              <a:t>هل تحقق الاهداف والاغراض ؟</a:t>
            </a:r>
          </a:p>
          <a:p>
            <a:pPr algn="justLow" rtl="1">
              <a:buNone/>
            </a:pPr>
            <a:r>
              <a:rPr lang="ar-IQ" sz="3200" b="1" dirty="0" smtClean="0"/>
              <a:t>ماهو البرهان المتوفر؟</a:t>
            </a:r>
            <a:endParaRPr lang="ar-IQ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143000"/>
          </a:xfrm>
        </p:spPr>
        <p:txBody>
          <a:bodyPr/>
          <a:lstStyle/>
          <a:p>
            <a:r>
              <a:rPr lang="ar-IQ" b="1" cap="none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نتائج التدقيق</a:t>
            </a:r>
            <a:endParaRPr lang="ar-IQ" b="1" cap="none" dirty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371600"/>
            <a:ext cx="8229600" cy="4709160"/>
          </a:xfrm>
        </p:spPr>
        <p:txBody>
          <a:bodyPr>
            <a:normAutofit/>
          </a:bodyPr>
          <a:lstStyle/>
          <a:p>
            <a:pPr algn="justLow" rtl="1">
              <a:buNone/>
            </a:pPr>
            <a:r>
              <a:rPr lang="ar-IQ" sz="3200" b="1" dirty="0" smtClean="0">
                <a:solidFill>
                  <a:srgbClr val="FFFF00"/>
                </a:solidFill>
              </a:rPr>
              <a:t>انشطة التدقيق تقود الى برهان التدقيق .</a:t>
            </a:r>
          </a:p>
          <a:p>
            <a:pPr algn="justLow" rtl="1"/>
            <a:r>
              <a:rPr lang="ar-IQ" sz="3200" b="1" dirty="0" smtClean="0"/>
              <a:t>برهان مادي </a:t>
            </a:r>
          </a:p>
          <a:p>
            <a:pPr algn="justLow" rtl="1"/>
            <a:r>
              <a:rPr lang="ar-IQ" sz="3200" b="1" dirty="0" smtClean="0"/>
              <a:t>تقيم لبرهان التدقيق يقود الى نتائج التدقيق.</a:t>
            </a:r>
          </a:p>
          <a:p>
            <a:pPr algn="justLow" rtl="1"/>
            <a:r>
              <a:rPr lang="ar-IQ" sz="3200" b="1" dirty="0" smtClean="0"/>
              <a:t>نتائج التدقيق تعرض:</a:t>
            </a:r>
          </a:p>
          <a:p>
            <a:pPr algn="justLow" rtl="1"/>
            <a:r>
              <a:rPr lang="ar-IQ" sz="3200" b="1" dirty="0" smtClean="0"/>
              <a:t>مطابقة او .</a:t>
            </a:r>
          </a:p>
          <a:p>
            <a:pPr algn="justLow" rtl="1"/>
            <a:r>
              <a:rPr lang="ar-IQ" sz="3200" b="1" dirty="0" smtClean="0"/>
              <a:t>غير مطابقة .</a:t>
            </a:r>
            <a:endParaRPr lang="ar-IQ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9712" y="263764"/>
            <a:ext cx="7145992" cy="1293028"/>
          </a:xfrm>
        </p:spPr>
        <p:txBody>
          <a:bodyPr>
            <a:noAutofit/>
          </a:bodyPr>
          <a:lstStyle/>
          <a:p>
            <a:r>
              <a:rPr lang="ar-IQ" b="1" cap="none" dirty="0" smtClean="0">
                <a:ln w="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مرحلة التدقيق: انشطة ومهارات المدقق</a:t>
            </a:r>
            <a:endParaRPr lang="ar-IQ" b="1" cap="none" dirty="0">
              <a:ln w="0">
                <a:solidFill>
                  <a:schemeClr val="tx1"/>
                </a:solidFill>
              </a:ln>
              <a:solidFill>
                <a:srgbClr val="FF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219200"/>
            <a:ext cx="8298120" cy="5112568"/>
          </a:xfrm>
        </p:spPr>
        <p:txBody>
          <a:bodyPr>
            <a:noAutofit/>
          </a:bodyPr>
          <a:lstStyle/>
          <a:p>
            <a:pPr marL="651510" indent="-514350" algn="justLow" rtl="1">
              <a:buNone/>
            </a:pPr>
            <a:r>
              <a:rPr lang="en-US" sz="2800" b="1" dirty="0" smtClean="0"/>
              <a:t>1</a:t>
            </a:r>
            <a:r>
              <a:rPr lang="ar-IQ" sz="2800" b="1" dirty="0" smtClean="0"/>
              <a:t>. مهارات عامة</a:t>
            </a:r>
          </a:p>
          <a:p>
            <a:pPr marL="651510" indent="-514350" algn="justLow" rtl="1">
              <a:buNone/>
            </a:pPr>
            <a:r>
              <a:rPr lang="ar-IQ" sz="2800" b="1" dirty="0" smtClean="0">
                <a:solidFill>
                  <a:srgbClr val="FFFF00"/>
                </a:solidFill>
              </a:rPr>
              <a:t>         . اجراء مقابلات</a:t>
            </a:r>
          </a:p>
          <a:p>
            <a:pPr marL="651510" indent="-514350" algn="justLow" rtl="1">
              <a:buNone/>
            </a:pPr>
            <a:r>
              <a:rPr lang="ar-IQ" sz="2800" b="1" dirty="0" smtClean="0">
                <a:solidFill>
                  <a:srgbClr val="FFFF00"/>
                </a:solidFill>
              </a:rPr>
              <a:t>         . ملاحظات</a:t>
            </a:r>
          </a:p>
          <a:p>
            <a:pPr marL="651510" indent="-514350" algn="justLow" rtl="1">
              <a:buNone/>
            </a:pPr>
            <a:r>
              <a:rPr lang="ar-IQ" sz="2800" b="1" dirty="0" smtClean="0">
                <a:solidFill>
                  <a:srgbClr val="FFFF00"/>
                </a:solidFill>
              </a:rPr>
              <a:t>         . سجلات</a:t>
            </a:r>
          </a:p>
          <a:p>
            <a:pPr marL="651510" indent="-514350" algn="justLow" rtl="1">
              <a:buNone/>
            </a:pPr>
            <a:r>
              <a:rPr lang="ar-IQ" sz="2800" b="1" dirty="0" smtClean="0">
                <a:solidFill>
                  <a:srgbClr val="FFFF00"/>
                </a:solidFill>
              </a:rPr>
              <a:t>         . اخذ عينات </a:t>
            </a:r>
            <a:r>
              <a:rPr lang="ar-IQ" sz="2800" b="1" dirty="0" smtClean="0">
                <a:solidFill>
                  <a:srgbClr val="FFFF00"/>
                </a:solidFill>
              </a:rPr>
              <a:t>نماذج</a:t>
            </a:r>
            <a:endParaRPr lang="ar-IQ" sz="2400" b="1" dirty="0" smtClean="0"/>
          </a:p>
          <a:p>
            <a:pPr marL="651510" indent="-514350" algn="justLow" rtl="1">
              <a:buNone/>
            </a:pPr>
            <a:r>
              <a:rPr lang="en-US" sz="2800" b="1" dirty="0" smtClean="0"/>
              <a:t>2</a:t>
            </a:r>
            <a:r>
              <a:rPr lang="ar-IQ" sz="2800" b="1" dirty="0" smtClean="0"/>
              <a:t>. اخذ ملاحظات </a:t>
            </a:r>
          </a:p>
          <a:p>
            <a:pPr marL="651510" indent="-514350" algn="justLow" rtl="1">
              <a:buNone/>
            </a:pPr>
            <a:r>
              <a:rPr lang="en-US" sz="2800" b="1" dirty="0" smtClean="0"/>
              <a:t>3</a:t>
            </a:r>
            <a:r>
              <a:rPr lang="ar-IQ" sz="2800" b="1" dirty="0" smtClean="0"/>
              <a:t>. عمليات تقييم</a:t>
            </a:r>
          </a:p>
          <a:p>
            <a:pPr marL="651510" indent="-514350" algn="justLow" rtl="1">
              <a:buNone/>
            </a:pPr>
            <a:r>
              <a:rPr lang="en-US" sz="2800" b="1" dirty="0" smtClean="0"/>
              <a:t>4</a:t>
            </a:r>
            <a:r>
              <a:rPr lang="ar-IQ" sz="2800" b="1" dirty="0" smtClean="0"/>
              <a:t>. التحقق من معلومات التدقيق</a:t>
            </a:r>
          </a:p>
          <a:p>
            <a:pPr marL="651510" indent="-514350" algn="justLow" rtl="1">
              <a:buNone/>
            </a:pPr>
            <a:r>
              <a:rPr lang="en-US" sz="2800" b="1" dirty="0" smtClean="0"/>
              <a:t>5</a:t>
            </a:r>
            <a:r>
              <a:rPr lang="ar-IQ" sz="2800" b="1" dirty="0" smtClean="0"/>
              <a:t>. استعمال قائمة التفقد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92080" y="188640"/>
            <a:ext cx="3281596" cy="1293028"/>
          </a:xfrm>
        </p:spPr>
        <p:txBody>
          <a:bodyPr/>
          <a:lstStyle/>
          <a:p>
            <a:r>
              <a:rPr lang="ar-IQ" b="1" cap="none" dirty="0" smtClean="0">
                <a:ln w="22225">
                  <a:solidFill>
                    <a:srgbClr val="FF0000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اجراء المقابلات </a:t>
            </a:r>
            <a:endParaRPr lang="ar-IQ" b="1" cap="none" dirty="0">
              <a:ln w="22225">
                <a:solidFill>
                  <a:srgbClr val="FF0000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219200"/>
            <a:ext cx="8229600" cy="4709160"/>
          </a:xfrm>
        </p:spPr>
        <p:txBody>
          <a:bodyPr/>
          <a:lstStyle/>
          <a:p>
            <a:pPr algn="justLow" rtl="1">
              <a:buNone/>
            </a:pPr>
            <a:r>
              <a:rPr lang="en-US" sz="2800" b="1" dirty="0" smtClean="0">
                <a:solidFill>
                  <a:srgbClr val="FFFF00"/>
                </a:solidFill>
              </a:rPr>
              <a:t>1</a:t>
            </a:r>
            <a:r>
              <a:rPr lang="ar-IQ" sz="2800" b="1" dirty="0" smtClean="0">
                <a:solidFill>
                  <a:srgbClr val="FFFF00"/>
                </a:solidFill>
              </a:rPr>
              <a:t>. اسئلة مفتوحة .</a:t>
            </a:r>
          </a:p>
          <a:p>
            <a:pPr algn="justLow" rtl="1">
              <a:buNone/>
            </a:pPr>
            <a:r>
              <a:rPr lang="en-US" sz="2800" b="1" dirty="0" smtClean="0">
                <a:solidFill>
                  <a:srgbClr val="FFFF00"/>
                </a:solidFill>
              </a:rPr>
              <a:t>2</a:t>
            </a:r>
            <a:r>
              <a:rPr lang="ar-IQ" sz="2800" b="1" dirty="0" smtClean="0">
                <a:solidFill>
                  <a:srgbClr val="FFFF00"/>
                </a:solidFill>
              </a:rPr>
              <a:t>. اسئلة مغلقة, واسئلة قائدة.</a:t>
            </a:r>
          </a:p>
          <a:p>
            <a:pPr algn="justLow" rtl="1">
              <a:buNone/>
            </a:pPr>
            <a:endParaRPr lang="ar-IQ" dirty="0" smtClean="0"/>
          </a:p>
          <a:p>
            <a:pPr algn="justLow" rtl="1">
              <a:buNone/>
            </a:pPr>
            <a:r>
              <a:rPr lang="ar-IQ" sz="3200" dirty="0" smtClean="0">
                <a:solidFill>
                  <a:srgbClr val="FFC000"/>
                </a:solidFill>
              </a:rPr>
              <a:t>مثال على الاسئلة المفتوحة:</a:t>
            </a:r>
          </a:p>
          <a:p>
            <a:pPr algn="justLow" rtl="1">
              <a:buNone/>
            </a:pPr>
            <a:r>
              <a:rPr lang="ar-IQ" sz="3200" b="1" dirty="0" smtClean="0">
                <a:solidFill>
                  <a:srgbClr val="FFFF00"/>
                </a:solidFill>
              </a:rPr>
              <a:t>لماذا </a:t>
            </a:r>
            <a:r>
              <a:rPr lang="ar-IQ" sz="3200" b="1" dirty="0" smtClean="0"/>
              <a:t> </a:t>
            </a:r>
            <a:r>
              <a:rPr lang="ar-IQ" sz="3200" dirty="0" smtClean="0"/>
              <a:t>           . معلومات على الفهم</a:t>
            </a:r>
          </a:p>
          <a:p>
            <a:pPr algn="justLow" rtl="1">
              <a:buNone/>
            </a:pPr>
            <a:r>
              <a:rPr lang="ar-IQ" sz="3200" b="1" dirty="0" smtClean="0">
                <a:solidFill>
                  <a:srgbClr val="FFFF00"/>
                </a:solidFill>
              </a:rPr>
              <a:t>كيف  </a:t>
            </a:r>
            <a:r>
              <a:rPr lang="ar-IQ" sz="3200" dirty="0" smtClean="0"/>
              <a:t>           . معلومات على العملية</a:t>
            </a:r>
          </a:p>
          <a:p>
            <a:pPr algn="justLow" rtl="1">
              <a:buNone/>
            </a:pPr>
            <a:r>
              <a:rPr lang="ar-IQ" sz="3200" b="1" dirty="0" smtClean="0">
                <a:solidFill>
                  <a:srgbClr val="FFFF00"/>
                </a:solidFill>
              </a:rPr>
              <a:t>ماذا لو           </a:t>
            </a:r>
            <a:r>
              <a:rPr lang="ar-IQ" sz="3200" dirty="0" smtClean="0"/>
              <a:t>. اختبار النظام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92080" y="188640"/>
            <a:ext cx="3490784" cy="1293028"/>
          </a:xfrm>
        </p:spPr>
        <p:txBody>
          <a:bodyPr/>
          <a:lstStyle/>
          <a:p>
            <a:r>
              <a:rPr lang="ar-IQ" b="1" cap="none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اخذ عينات النماذج</a:t>
            </a:r>
            <a:endParaRPr lang="ar-IQ" b="1" cap="none" dirty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180528" y="1196751"/>
            <a:ext cx="8963392" cy="5256583"/>
          </a:xfrm>
        </p:spPr>
        <p:txBody>
          <a:bodyPr>
            <a:noAutofit/>
          </a:bodyPr>
          <a:lstStyle/>
          <a:p>
            <a:pPr algn="r" rtl="1">
              <a:buNone/>
            </a:pPr>
            <a:r>
              <a:rPr lang="ar-IQ" sz="2800" b="1" dirty="0" smtClean="0">
                <a:solidFill>
                  <a:srgbClr val="FFC000"/>
                </a:solidFill>
              </a:rPr>
              <a:t>يمكن للمدققين ان ياخذوا عينات نماذج من :</a:t>
            </a:r>
          </a:p>
          <a:p>
            <a:pPr algn="r" rtl="1">
              <a:buNone/>
            </a:pPr>
            <a:r>
              <a:rPr lang="ar-IQ" sz="2800" b="1" dirty="0" smtClean="0"/>
              <a:t>العمليات / الانشطة.</a:t>
            </a:r>
          </a:p>
          <a:p>
            <a:pPr algn="r" rtl="1">
              <a:buNone/>
            </a:pPr>
            <a:r>
              <a:rPr lang="ar-IQ" sz="2800" b="1" dirty="0" smtClean="0"/>
              <a:t>الاجراءات وتعليمات العمل.</a:t>
            </a:r>
          </a:p>
          <a:p>
            <a:pPr algn="r" rtl="1">
              <a:buNone/>
            </a:pPr>
            <a:r>
              <a:rPr lang="ar-IQ" sz="2800" b="1" dirty="0" smtClean="0"/>
              <a:t>المعدات          الناس. </a:t>
            </a:r>
          </a:p>
          <a:p>
            <a:pPr algn="r" rtl="1">
              <a:buNone/>
            </a:pPr>
            <a:r>
              <a:rPr lang="ar-IQ" sz="2800" b="1" dirty="0" smtClean="0"/>
              <a:t>المنتجات       السجلات.</a:t>
            </a:r>
          </a:p>
          <a:p>
            <a:pPr algn="r" rtl="1">
              <a:buNone/>
            </a:pPr>
            <a:r>
              <a:rPr lang="ar-IQ" sz="2800" b="1" dirty="0" smtClean="0">
                <a:solidFill>
                  <a:srgbClr val="FFFF00"/>
                </a:solidFill>
              </a:rPr>
              <a:t>اخذ عينات النماذج يجب ان تكون عشوائيا مثال ذلك </a:t>
            </a:r>
            <a:r>
              <a:rPr lang="ar-IQ" sz="2800" b="1" dirty="0" smtClean="0"/>
              <a:t> السجلات </a:t>
            </a:r>
            <a:r>
              <a:rPr lang="ar-IQ" sz="2800" b="1" dirty="0">
                <a:solidFill>
                  <a:srgbClr val="FFFF00"/>
                </a:solidFill>
              </a:rPr>
              <a:t>.</a:t>
            </a:r>
            <a:endParaRPr lang="ar-IQ" sz="2800" b="1" dirty="0" smtClean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2088282" y="5373216"/>
            <a:ext cx="6377940" cy="1080119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</a:bodyPr>
          <a:lstStyle>
            <a:lvl1pPr algn="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 cap="all" baseline="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ar-IQ" dirty="0" smtClean="0"/>
              <a:t/>
            </a:r>
            <a:br>
              <a:rPr lang="ar-IQ" dirty="0" smtClean="0"/>
            </a:br>
            <a:endParaRPr lang="ar-IQ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28184" y="642918"/>
            <a:ext cx="2458616" cy="939784"/>
          </a:xfrm>
        </p:spPr>
        <p:txBody>
          <a:bodyPr/>
          <a:lstStyle/>
          <a:p>
            <a:r>
              <a:rPr lang="ar-IQ" b="1" cap="none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اخذ ملاحظات</a:t>
            </a:r>
            <a:endParaRPr lang="ar-IQ" b="1" cap="none" dirty="0">
              <a:ln w="13462">
                <a:solidFill>
                  <a:schemeClr val="bg1"/>
                </a:solidFill>
                <a:prstDash val="solid"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38100" dir="2700000" algn="bl" rotWithShape="0">
                  <a:schemeClr val="accent5"/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38400" y="1600200"/>
            <a:ext cx="6087620" cy="3000396"/>
          </a:xfrm>
        </p:spPr>
        <p:txBody>
          <a:bodyPr>
            <a:normAutofit/>
          </a:bodyPr>
          <a:lstStyle/>
          <a:p>
            <a:pPr algn="r" rtl="1"/>
            <a:r>
              <a:rPr lang="ar-IQ" sz="3200" b="1" dirty="0" smtClean="0"/>
              <a:t>انتقائية وحقيقية .</a:t>
            </a:r>
          </a:p>
          <a:p>
            <a:pPr algn="r" rtl="1"/>
            <a:r>
              <a:rPr lang="ar-IQ" sz="3200" b="1" dirty="0" smtClean="0"/>
              <a:t>متوافقة مع المجال .</a:t>
            </a:r>
          </a:p>
          <a:p>
            <a:pPr algn="r" rtl="1"/>
            <a:r>
              <a:rPr lang="ar-IQ" sz="3200" b="1" dirty="0" smtClean="0"/>
              <a:t>خذ الوقت الكافي واعملها بعلانية .</a:t>
            </a:r>
          </a:p>
          <a:p>
            <a:pPr algn="r" rtl="1"/>
            <a:r>
              <a:rPr lang="ar-IQ" sz="3200" b="1" dirty="0" smtClean="0"/>
              <a:t>بدون تسجيل شريط 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26808" y="188640"/>
            <a:ext cx="4121656" cy="1292697"/>
          </a:xfrm>
        </p:spPr>
        <p:txBody>
          <a:bodyPr/>
          <a:lstStyle/>
          <a:p>
            <a:pPr algn="l" rtl="1"/>
            <a:r>
              <a:rPr lang="ar-IQ" b="1" cap="none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كتابة بيانات عدم مطابقة</a:t>
            </a:r>
            <a:endParaRPr lang="ar-IQ" b="1" cap="none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219200"/>
            <a:ext cx="8258204" cy="4809186"/>
          </a:xfrm>
        </p:spPr>
        <p:txBody>
          <a:bodyPr>
            <a:normAutofit/>
          </a:bodyPr>
          <a:lstStyle/>
          <a:p>
            <a:pPr algn="r" rtl="1">
              <a:buNone/>
            </a:pPr>
            <a:r>
              <a:rPr lang="ar-IQ" sz="32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تقرير الفعل التصحيحي.</a:t>
            </a:r>
          </a:p>
          <a:p>
            <a:pPr algn="r" rtl="1">
              <a:buNone/>
            </a:pPr>
            <a:r>
              <a:rPr lang="ar-IQ" sz="32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عدم مطابقة او نقص .</a:t>
            </a:r>
          </a:p>
          <a:p>
            <a:pPr algn="r" rtl="1">
              <a:buNone/>
            </a:pPr>
            <a:endParaRPr lang="ar-IQ" sz="3200" b="1" dirty="0" smtClean="0">
              <a:ln w="9525">
                <a:solidFill>
                  <a:schemeClr val="bg1"/>
                </a:solidFill>
                <a:prstDash val="solid"/>
              </a:ln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r" rtl="1">
              <a:buNone/>
            </a:pPr>
            <a:r>
              <a:rPr lang="ar-IQ" sz="32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ثلاث اجزاء رئيسية :</a:t>
            </a:r>
          </a:p>
          <a:p>
            <a:pPr marL="651510" indent="-514350" algn="r" rtl="1">
              <a:buAutoNum type="arabicPeriod"/>
            </a:pPr>
            <a:r>
              <a:rPr lang="ar-IQ" sz="32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تحديد : الموقع, النشاط او العملية, المعدات</a:t>
            </a:r>
          </a:p>
          <a:p>
            <a:pPr marL="651510" indent="-514350" algn="r" rtl="1">
              <a:buAutoNum type="arabicPeriod"/>
            </a:pPr>
            <a:r>
              <a:rPr lang="ar-IQ" sz="32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مشكلة : ما الخطأ</a:t>
            </a:r>
          </a:p>
          <a:p>
            <a:pPr marL="651510" indent="-514350" algn="r" rtl="1">
              <a:buAutoNum type="arabicPeriod"/>
            </a:pPr>
            <a:r>
              <a:rPr lang="ar-IQ" sz="32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المرجع: معيار, مقياس, رموز, اجراء.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71800" y="417514"/>
            <a:ext cx="6060156" cy="582594"/>
          </a:xfrm>
        </p:spPr>
        <p:txBody>
          <a:bodyPr>
            <a:noAutofit/>
          </a:bodyPr>
          <a:lstStyle/>
          <a:p>
            <a:r>
              <a:rPr lang="ar-IQ" sz="4400" b="1" cap="none" dirty="0" smtClean="0">
                <a:ln w="9525">
                  <a:solidFill>
                    <a:srgbClr val="C00000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اعطاء درجة لعدم المطابقة</a:t>
            </a:r>
            <a:endParaRPr lang="ar-IQ" sz="4400" b="1" cap="none" dirty="0">
              <a:ln w="9525">
                <a:solidFill>
                  <a:srgbClr val="C00000"/>
                </a:solidFill>
                <a:prstDash val="solid"/>
              </a:ln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00108"/>
            <a:ext cx="8258204" cy="5309252"/>
          </a:xfrm>
        </p:spPr>
        <p:txBody>
          <a:bodyPr/>
          <a:lstStyle/>
          <a:p>
            <a:pPr>
              <a:buNone/>
            </a:pPr>
            <a:r>
              <a:rPr lang="ar-IQ" dirty="0" smtClean="0"/>
              <a:t> </a:t>
            </a:r>
            <a:endParaRPr lang="ar-IQ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62754988"/>
              </p:ext>
            </p:extLst>
          </p:nvPr>
        </p:nvGraphicFramePr>
        <p:xfrm>
          <a:off x="76200" y="1066800"/>
          <a:ext cx="9144000" cy="5415867"/>
        </p:xfrm>
        <a:graphic>
          <a:graphicData uri="http://schemas.openxmlformats.org/drawingml/2006/table">
            <a:tbl>
              <a:tblPr rtl="1" firstRow="1" bandRow="1">
                <a:tableStyleId>{37CE84F3-28C3-443E-9E96-99CF82512B78}</a:tableStyleId>
              </a:tblPr>
              <a:tblGrid>
                <a:gridCol w="2190250"/>
                <a:gridCol w="6953750"/>
              </a:tblGrid>
              <a:tr h="780180">
                <a:tc>
                  <a:txBody>
                    <a:bodyPr/>
                    <a:lstStyle/>
                    <a:p>
                      <a:pPr algn="ctr" rtl="1">
                        <a:lnSpc>
                          <a:spcPct val="150000"/>
                        </a:lnSpc>
                      </a:pPr>
                      <a:r>
                        <a:rPr lang="ar-IQ" sz="2400" b="1" dirty="0" smtClean="0"/>
                        <a:t>درجة</a:t>
                      </a:r>
                      <a:endParaRPr lang="ar-IQ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50000"/>
                        </a:lnSpc>
                      </a:pPr>
                      <a:r>
                        <a:rPr lang="ar-IQ" sz="3200" b="1" dirty="0" smtClean="0"/>
                        <a:t>شــــــرح</a:t>
                      </a:r>
                      <a:endParaRPr lang="ar-IQ" sz="3200" b="1" dirty="0"/>
                    </a:p>
                  </a:txBody>
                  <a:tcPr/>
                </a:tc>
              </a:tr>
              <a:tr h="1545229">
                <a:tc>
                  <a:txBody>
                    <a:bodyPr/>
                    <a:lstStyle/>
                    <a:p>
                      <a:pPr algn="ctr" rtl="1"/>
                      <a:r>
                        <a:rPr lang="ar-IQ" sz="2800" b="1" dirty="0" smtClean="0">
                          <a:solidFill>
                            <a:schemeClr val="tx1">
                              <a:lumMod val="95000"/>
                            </a:schemeClr>
                          </a:solidFill>
                        </a:rPr>
                        <a:t>عدم مطابقة اساسية</a:t>
                      </a:r>
                      <a:endParaRPr lang="ar-IQ" sz="2800" b="1" dirty="0">
                        <a:solidFill>
                          <a:schemeClr val="tx1">
                            <a:lumMod val="9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IQ" sz="2800" b="1" dirty="0" smtClean="0">
                          <a:solidFill>
                            <a:schemeClr val="tx1">
                              <a:lumMod val="95000"/>
                            </a:schemeClr>
                          </a:solidFill>
                        </a:rPr>
                        <a:t>غياب كلي او الفشل في التطبيق والاحتفاظ</a:t>
                      </a:r>
                      <a:r>
                        <a:rPr lang="ar-IQ" sz="2800" b="1" baseline="0" dirty="0" smtClean="0">
                          <a:solidFill>
                            <a:schemeClr val="tx1">
                              <a:lumMod val="95000"/>
                            </a:schemeClr>
                          </a:solidFill>
                        </a:rPr>
                        <a:t> على عنصر او اكثر مطلوب من عناصر المواصفة القياسية الدولية ايزو </a:t>
                      </a:r>
                      <a:r>
                        <a:rPr lang="en-US" sz="2800" b="1" baseline="0" dirty="0" smtClean="0">
                          <a:solidFill>
                            <a:schemeClr val="tx1">
                              <a:lumMod val="95000"/>
                            </a:schemeClr>
                          </a:solidFill>
                        </a:rPr>
                        <a:t>9001:2008</a:t>
                      </a:r>
                      <a:r>
                        <a:rPr lang="ar-IQ" sz="2800" b="1" baseline="0" dirty="0" smtClean="0">
                          <a:solidFill>
                            <a:schemeClr val="tx1">
                              <a:lumMod val="95000"/>
                            </a:schemeClr>
                          </a:solidFill>
                        </a:rPr>
                        <a:t> </a:t>
                      </a:r>
                      <a:endParaRPr lang="ar-IQ" sz="2800" b="1" dirty="0">
                        <a:solidFill>
                          <a:schemeClr val="tx1">
                            <a:lumMod val="95000"/>
                          </a:schemeClr>
                        </a:solidFill>
                      </a:endParaRPr>
                    </a:p>
                  </a:txBody>
                  <a:tcPr/>
                </a:tc>
              </a:tr>
              <a:tr h="1545229">
                <a:tc>
                  <a:txBody>
                    <a:bodyPr/>
                    <a:lstStyle/>
                    <a:p>
                      <a:pPr algn="ctr" rtl="1"/>
                      <a:r>
                        <a:rPr lang="ar-IQ" sz="2800" b="1" dirty="0" smtClean="0">
                          <a:solidFill>
                            <a:schemeClr val="tx1">
                              <a:lumMod val="95000"/>
                            </a:schemeClr>
                          </a:solidFill>
                        </a:rPr>
                        <a:t>عدم مطابقة ثانوية</a:t>
                      </a:r>
                      <a:endParaRPr lang="ar-IQ" sz="2800" b="1" dirty="0">
                        <a:solidFill>
                          <a:schemeClr val="tx1">
                            <a:lumMod val="9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IQ" sz="2800" b="1" dirty="0" smtClean="0">
                          <a:solidFill>
                            <a:schemeClr val="tx1">
                              <a:lumMod val="95000"/>
                            </a:schemeClr>
                          </a:solidFill>
                        </a:rPr>
                        <a:t>ضعف</a:t>
                      </a:r>
                      <a:r>
                        <a:rPr lang="ar-IQ" sz="2800" b="1" baseline="0" dirty="0" smtClean="0">
                          <a:solidFill>
                            <a:schemeClr val="tx1">
                              <a:lumMod val="95000"/>
                            </a:schemeClr>
                          </a:solidFill>
                        </a:rPr>
                        <a:t> </a:t>
                      </a:r>
                      <a:r>
                        <a:rPr lang="ar-IQ" sz="2800" b="1" baseline="0" dirty="0" smtClean="0">
                          <a:solidFill>
                            <a:schemeClr val="tx1">
                              <a:lumMod val="95000"/>
                            </a:schemeClr>
                          </a:solidFill>
                        </a:rPr>
                        <a:t>في النظام, او الاجراءات, او السجلات, او في ادارة نشاط معين ليس لة علاقة ذات تأثير مباشر على رضاء الزبون. </a:t>
                      </a:r>
                      <a:endParaRPr lang="ar-IQ" sz="2800" b="1" dirty="0">
                        <a:solidFill>
                          <a:schemeClr val="tx1">
                            <a:lumMod val="95000"/>
                          </a:schemeClr>
                        </a:solidFill>
                      </a:endParaRPr>
                    </a:p>
                  </a:txBody>
                  <a:tcPr/>
                </a:tc>
              </a:tr>
              <a:tr h="1545229">
                <a:tc>
                  <a:txBody>
                    <a:bodyPr/>
                    <a:lstStyle/>
                    <a:p>
                      <a:pPr algn="ctr" rtl="1"/>
                      <a:r>
                        <a:rPr lang="ar-IQ" sz="2800" b="1" dirty="0" smtClean="0">
                          <a:solidFill>
                            <a:schemeClr val="tx1">
                              <a:lumMod val="95000"/>
                            </a:schemeClr>
                          </a:solidFill>
                        </a:rPr>
                        <a:t>ملاحظة</a:t>
                      </a:r>
                      <a:endParaRPr lang="ar-IQ" sz="2800" b="1" dirty="0">
                        <a:solidFill>
                          <a:schemeClr val="tx1">
                            <a:lumMod val="9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ar-IQ" sz="2800" b="1" dirty="0" smtClean="0">
                          <a:solidFill>
                            <a:schemeClr val="tx1">
                              <a:lumMod val="95000"/>
                            </a:schemeClr>
                          </a:solidFill>
                        </a:rPr>
                        <a:t>شئ</a:t>
                      </a:r>
                      <a:r>
                        <a:rPr lang="ar-IQ" sz="2800" b="1" baseline="0" dirty="0" smtClean="0">
                          <a:solidFill>
                            <a:schemeClr val="tx1">
                              <a:lumMod val="95000"/>
                            </a:schemeClr>
                          </a:solidFill>
                        </a:rPr>
                        <a:t> ما يحتاج الى انتباه من قبل المنظمة, على الرغم من عدم الضرورية لاتخاذ اجراء علاجي.</a:t>
                      </a:r>
                      <a:endParaRPr lang="ar-IQ" sz="2800" b="1" dirty="0">
                        <a:solidFill>
                          <a:schemeClr val="tx1">
                            <a:lumMod val="95000"/>
                          </a:schemeClr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9800" y="457200"/>
            <a:ext cx="6377940" cy="1293028"/>
          </a:xfrm>
        </p:spPr>
        <p:txBody>
          <a:bodyPr>
            <a:normAutofit/>
          </a:bodyPr>
          <a:lstStyle/>
          <a:p>
            <a:r>
              <a:rPr lang="ar-IQ" b="1" cap="none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برنامج الاجتماع الختامي / الخروج</a:t>
            </a:r>
            <a:endParaRPr lang="ar-IQ" b="1" cap="none" dirty="0">
              <a:ln w="9525">
                <a:solidFill>
                  <a:schemeClr val="bg1"/>
                </a:solidFill>
                <a:prstDash val="solid"/>
              </a:ln>
              <a:solidFill>
                <a:srgbClr val="FFFF00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752600"/>
            <a:ext cx="7955280" cy="4069080"/>
          </a:xfrm>
        </p:spPr>
        <p:txBody>
          <a:bodyPr>
            <a:normAutofit/>
          </a:bodyPr>
          <a:lstStyle/>
          <a:p>
            <a:pPr algn="r" rtl="1">
              <a:buNone/>
            </a:pPr>
            <a:r>
              <a:rPr lang="ar-IQ" sz="2800" b="1" dirty="0" smtClean="0"/>
              <a:t>تقديم فريق التدقيق .</a:t>
            </a:r>
          </a:p>
          <a:p>
            <a:pPr algn="r" rtl="1">
              <a:buNone/>
            </a:pPr>
            <a:r>
              <a:rPr lang="ar-IQ" sz="2800" b="1" dirty="0" smtClean="0"/>
              <a:t>شكر المنظمة على حسن الضيافة والتعاون.</a:t>
            </a:r>
          </a:p>
          <a:p>
            <a:pPr algn="r" rtl="1">
              <a:buNone/>
            </a:pPr>
            <a:r>
              <a:rPr lang="ar-IQ" sz="2800" b="1" dirty="0" smtClean="0"/>
              <a:t>يؤكد على مجال التدقيق المغطى اثناء التدقيق.</a:t>
            </a:r>
          </a:p>
          <a:p>
            <a:pPr algn="r" rtl="1">
              <a:buNone/>
            </a:pPr>
            <a:r>
              <a:rPr lang="ar-IQ" sz="2800" b="1" dirty="0" smtClean="0"/>
              <a:t>يؤكد المعيار المستخدم.</a:t>
            </a:r>
          </a:p>
          <a:p>
            <a:pPr algn="r" rtl="1">
              <a:buNone/>
            </a:pPr>
            <a:r>
              <a:rPr lang="ar-IQ" sz="2800" b="1" dirty="0" smtClean="0"/>
              <a:t>يلخص النتائج.</a:t>
            </a:r>
          </a:p>
          <a:p>
            <a:pPr algn="r" rtl="1">
              <a:buNone/>
            </a:pPr>
            <a:r>
              <a:rPr lang="ar-IQ" sz="2800" b="1" dirty="0" smtClean="0"/>
              <a:t>السمات الايجابية.</a:t>
            </a:r>
          </a:p>
          <a:p>
            <a:pPr algn="r" rtl="1">
              <a:buNone/>
            </a:pPr>
            <a:r>
              <a:rPr lang="ar-IQ" sz="2800" b="1" dirty="0" smtClean="0"/>
              <a:t>النواقص.</a:t>
            </a:r>
          </a:p>
          <a:p>
            <a:pPr algn="r" rtl="1">
              <a:buNone/>
            </a:pPr>
            <a:r>
              <a:rPr lang="ar-IQ" sz="2800" b="1" dirty="0" smtClean="0"/>
              <a:t>تنازل عن اخذ عينات النماذج.</a:t>
            </a:r>
            <a:endParaRPr lang="ar-IQ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533400"/>
            <a:ext cx="8856984" cy="5976664"/>
          </a:xfrm>
        </p:spPr>
        <p:txBody>
          <a:bodyPr>
            <a:normAutofit/>
          </a:bodyPr>
          <a:lstStyle/>
          <a:p>
            <a:pPr marL="0" indent="0" algn="justLow" rtl="1">
              <a:buNone/>
            </a:pPr>
            <a:r>
              <a:rPr lang="ar-IQ" sz="35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rgbClr val="FFFF00"/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الاعتماد </a:t>
            </a:r>
            <a:r>
              <a:rPr lang="ar-IQ" sz="35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rgbClr val="FFFF00"/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المؤسسي </a:t>
            </a:r>
            <a:r>
              <a:rPr lang="en-US" sz="35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rgbClr val="FFFF00"/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Institutional </a:t>
            </a:r>
            <a:r>
              <a:rPr lang="en-US" sz="35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rgbClr val="FFFF00"/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Accreditation </a:t>
            </a:r>
            <a:endParaRPr lang="ar-IQ" sz="3500" b="1" dirty="0" smtClean="0">
              <a:ln w="13462">
                <a:solidFill>
                  <a:schemeClr val="bg1"/>
                </a:solidFill>
                <a:prstDash val="solid"/>
              </a:ln>
              <a:solidFill>
                <a:srgbClr val="FFFF00"/>
              </a:solidFill>
              <a:effectLst>
                <a:outerShdw dist="38100" dir="2700000" algn="bl" rotWithShape="0">
                  <a:schemeClr val="accent5"/>
                </a:outerShdw>
              </a:effectLst>
            </a:endParaRPr>
          </a:p>
          <a:p>
            <a:pPr algn="justLow" rtl="1"/>
            <a:r>
              <a:rPr lang="ar-IQ" sz="2800" b="1" dirty="0" smtClean="0"/>
              <a:t> هو </a:t>
            </a:r>
            <a:r>
              <a:rPr lang="ar-IQ" sz="2800" b="1" dirty="0"/>
              <a:t>اعتماد المؤسسة ككل وفقا لمعايير محددة حول كفاية المرافق والمصادر ويشمل ذلك </a:t>
            </a:r>
            <a:r>
              <a:rPr lang="ar-IQ" sz="2800" b="1" dirty="0" smtClean="0"/>
              <a:t>العاملين </a:t>
            </a:r>
            <a:r>
              <a:rPr lang="ar-IQ" sz="2800" b="1" dirty="0"/>
              <a:t>بالمؤسسة وتوفير الخـدمات </a:t>
            </a:r>
            <a:r>
              <a:rPr lang="ar-IQ" sz="2800" b="1" dirty="0" smtClean="0"/>
              <a:t>الاكاديميـة </a:t>
            </a:r>
            <a:r>
              <a:rPr lang="ar-IQ" sz="2800" b="1" dirty="0"/>
              <a:t>والطًبيـة المسـاندة والمنـاهج ومستويات انجاز الطلبة واعضاء هيئة </a:t>
            </a:r>
            <a:r>
              <a:rPr lang="ar-IQ" sz="2800" b="1" dirty="0" smtClean="0"/>
              <a:t>التدريس </a:t>
            </a:r>
            <a:r>
              <a:rPr lang="ar-IQ" sz="2800" b="1" dirty="0"/>
              <a:t>وغيرها </a:t>
            </a:r>
            <a:r>
              <a:rPr lang="ar-IQ" sz="2800" b="1" dirty="0" smtClean="0"/>
              <a:t>من </a:t>
            </a:r>
            <a:r>
              <a:rPr lang="ar-IQ" sz="2800" b="1" dirty="0"/>
              <a:t>مكونات المؤسسة التعليمية . </a:t>
            </a:r>
            <a:endParaRPr lang="ar-IQ" sz="2800" b="1" dirty="0" smtClean="0"/>
          </a:p>
          <a:p>
            <a:pPr algn="justLow" rtl="1"/>
            <a:r>
              <a:rPr lang="ar-IQ" sz="2800" b="1" dirty="0" smtClean="0"/>
              <a:t>وعادة </a:t>
            </a:r>
            <a:r>
              <a:rPr lang="ar-IQ" sz="2800" b="1" dirty="0"/>
              <a:t>ماتقوم </a:t>
            </a:r>
            <a:r>
              <a:rPr lang="ar-IQ" sz="2800" b="1" dirty="0" smtClean="0"/>
              <a:t>به </a:t>
            </a:r>
            <a:r>
              <a:rPr lang="ar-IQ" sz="2800" b="1" dirty="0"/>
              <a:t>احدى هيئات </a:t>
            </a:r>
            <a:r>
              <a:rPr lang="ar-IQ" sz="2800" b="1" dirty="0" smtClean="0"/>
              <a:t>الاعتماد </a:t>
            </a:r>
            <a:r>
              <a:rPr lang="ar-IQ" sz="2800" b="1" dirty="0"/>
              <a:t>استنادا الى معايير محددة ثم تقرر نتيجتها </a:t>
            </a:r>
            <a:r>
              <a:rPr lang="ar-IQ" sz="2800" b="1" dirty="0" smtClean="0"/>
              <a:t>تلك </a:t>
            </a:r>
            <a:r>
              <a:rPr lang="ar-IQ" sz="2800" b="1" dirty="0"/>
              <a:t>المؤسسة قد استوفت الحد </a:t>
            </a:r>
            <a:r>
              <a:rPr lang="ar-IQ" sz="2800" b="1" dirty="0" smtClean="0"/>
              <a:t>الادنى من </a:t>
            </a:r>
            <a:r>
              <a:rPr lang="ar-IQ" sz="2800" b="1" dirty="0"/>
              <a:t>المعايير فتصبح بالتالي معتمدة لفترة زمنية </a:t>
            </a:r>
            <a:r>
              <a:rPr lang="ar-IQ" sz="2800" b="1" dirty="0" smtClean="0"/>
              <a:t>محددة .</a:t>
            </a:r>
            <a:endParaRPr lang="ar-IQ" sz="2800" b="1" dirty="0" smtClean="0"/>
          </a:p>
          <a:p>
            <a:pPr marL="0" indent="0" algn="justLow" rtl="1">
              <a:buNone/>
            </a:pPr>
            <a:r>
              <a:rPr lang="ar-IQ" sz="2800" b="1" dirty="0" smtClean="0">
                <a:ln w="12700">
                  <a:solidFill>
                    <a:srgbClr val="FF0000"/>
                  </a:solidFill>
                  <a:prstDash val="solid"/>
                </a:ln>
                <a:solidFill>
                  <a:srgbClr val="FFFF00"/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   فالاعتماد </a:t>
            </a:r>
            <a:r>
              <a:rPr lang="ar-IQ" sz="2800" b="1" dirty="0">
                <a:ln w="12700">
                  <a:solidFill>
                    <a:srgbClr val="FF0000"/>
                  </a:solidFill>
                  <a:prstDash val="solid"/>
                </a:ln>
                <a:solidFill>
                  <a:srgbClr val="FFFF00"/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اذ شهادة تثبت </a:t>
            </a:r>
            <a:r>
              <a:rPr lang="ar-IQ" sz="2800" b="1" dirty="0" smtClean="0">
                <a:ln w="12700">
                  <a:solidFill>
                    <a:srgbClr val="FF0000"/>
                  </a:solidFill>
                  <a:prstDash val="solid"/>
                </a:ln>
                <a:solidFill>
                  <a:srgbClr val="FFFF00"/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ضمان </a:t>
            </a:r>
            <a:r>
              <a:rPr lang="ar-IQ" sz="2800" b="1" dirty="0">
                <a:ln w="12700">
                  <a:solidFill>
                    <a:srgbClr val="FF0000"/>
                  </a:solidFill>
                  <a:prstDash val="solid"/>
                </a:ln>
                <a:solidFill>
                  <a:srgbClr val="FFFF00"/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الجودة وهي مهمة </a:t>
            </a:r>
            <a:r>
              <a:rPr lang="ar-IQ" sz="2800" b="1" dirty="0" smtClean="0">
                <a:ln w="12700">
                  <a:solidFill>
                    <a:srgbClr val="FF0000"/>
                  </a:solidFill>
                  <a:prstDash val="solid"/>
                </a:ln>
                <a:solidFill>
                  <a:srgbClr val="FFFF00"/>
                </a:solidFill>
                <a:effectLst>
                  <a:innerShdw blurRad="177800">
                    <a:schemeClr val="accent3">
                      <a:lumMod val="50000"/>
                    </a:schemeClr>
                  </a:innerShdw>
                </a:effectLst>
              </a:rPr>
              <a:t>وضرورية للمؤسسة</a:t>
            </a:r>
            <a:endParaRPr lang="en-US" sz="2800" b="1" dirty="0">
              <a:ln w="12700">
                <a:solidFill>
                  <a:srgbClr val="FF0000"/>
                </a:solidFill>
                <a:prstDash val="solid"/>
              </a:ln>
              <a:solidFill>
                <a:srgbClr val="FFFF00"/>
              </a:solidFill>
              <a:effectLst>
                <a:innerShdw blurRad="177800">
                  <a:schemeClr val="accent3">
                    <a:lumMod val="50000"/>
                  </a:scheme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025069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9800" y="304800"/>
            <a:ext cx="6377940" cy="1293028"/>
          </a:xfrm>
        </p:spPr>
        <p:txBody>
          <a:bodyPr/>
          <a:lstStyle/>
          <a:p>
            <a:pPr algn="ctr" rtl="1"/>
            <a:r>
              <a:rPr lang="ar-IQ" b="1" cap="none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الاجتماع الختامي / الخروج</a:t>
            </a:r>
            <a:endParaRPr lang="ar-IQ" b="1" cap="none" dirty="0">
              <a:ln w="9525">
                <a:solidFill>
                  <a:schemeClr val="bg1"/>
                </a:solidFill>
                <a:prstDash val="solid"/>
              </a:ln>
              <a:solidFill>
                <a:srgbClr val="FFFF00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524000"/>
            <a:ext cx="7955280" cy="4562832"/>
          </a:xfrm>
        </p:spPr>
        <p:txBody>
          <a:bodyPr>
            <a:normAutofit/>
          </a:bodyPr>
          <a:lstStyle/>
          <a:p>
            <a:pPr algn="r" rtl="1">
              <a:buClr>
                <a:srgbClr val="FFC000"/>
              </a:buClr>
              <a:buSzPct val="109000"/>
              <a:buFont typeface="Wingdings" panose="05000000000000000000" pitchFamily="2" charset="2"/>
              <a:buChar char="q"/>
            </a:pPr>
            <a:r>
              <a:rPr lang="ar-IQ" b="1" dirty="0" smtClean="0"/>
              <a:t>توصيات .</a:t>
            </a:r>
          </a:p>
          <a:p>
            <a:pPr algn="r" rtl="1">
              <a:buClr>
                <a:srgbClr val="FFC000"/>
              </a:buClr>
              <a:buSzPct val="109000"/>
              <a:buFont typeface="Wingdings" panose="05000000000000000000" pitchFamily="2" charset="2"/>
              <a:buChar char="q"/>
            </a:pPr>
            <a:r>
              <a:rPr lang="ar-IQ" b="1" dirty="0" smtClean="0"/>
              <a:t>تعيين الانشطة اللاحقة وفترة المقياس المتفق عليها .</a:t>
            </a:r>
          </a:p>
          <a:p>
            <a:pPr algn="r" rtl="1">
              <a:buClr>
                <a:srgbClr val="FFC000"/>
              </a:buClr>
              <a:buSzPct val="109000"/>
              <a:buFont typeface="Wingdings" panose="05000000000000000000" pitchFamily="2" charset="2"/>
              <a:buChar char="q"/>
            </a:pPr>
            <a:r>
              <a:rPr lang="ar-IQ" sz="2400" b="1" dirty="0" smtClean="0"/>
              <a:t>المتابعة.</a:t>
            </a:r>
          </a:p>
          <a:p>
            <a:pPr algn="r" rtl="1">
              <a:buClr>
                <a:srgbClr val="FFC000"/>
              </a:buClr>
              <a:buSzPct val="109000"/>
              <a:buFont typeface="Wingdings" panose="05000000000000000000" pitchFamily="2" charset="2"/>
              <a:buChar char="q"/>
            </a:pPr>
            <a:r>
              <a:rPr lang="ar-IQ" sz="2400" b="1" dirty="0" smtClean="0"/>
              <a:t>المراقبة</a:t>
            </a:r>
            <a:r>
              <a:rPr lang="ar-IQ" sz="3200" b="1" dirty="0" smtClean="0"/>
              <a:t>.</a:t>
            </a:r>
          </a:p>
          <a:p>
            <a:pPr algn="r" rtl="1">
              <a:buClr>
                <a:srgbClr val="FFC000"/>
              </a:buClr>
              <a:buSzPct val="109000"/>
              <a:buFont typeface="Wingdings" panose="05000000000000000000" pitchFamily="2" charset="2"/>
              <a:buChar char="q"/>
            </a:pPr>
            <a:r>
              <a:rPr lang="ar-IQ" b="1" dirty="0" smtClean="0"/>
              <a:t>السرية.</a:t>
            </a:r>
          </a:p>
          <a:p>
            <a:pPr algn="r" rtl="1">
              <a:buClr>
                <a:srgbClr val="FFC000"/>
              </a:buClr>
              <a:buSzPct val="109000"/>
              <a:buFont typeface="Wingdings" panose="05000000000000000000" pitchFamily="2" charset="2"/>
              <a:buChar char="q"/>
            </a:pPr>
            <a:r>
              <a:rPr lang="ar-IQ" b="1" dirty="0" smtClean="0"/>
              <a:t>الاعلام عن عملية الموافقة على التقرير.</a:t>
            </a:r>
          </a:p>
          <a:p>
            <a:pPr algn="r" rtl="1">
              <a:buClr>
                <a:srgbClr val="FFC000"/>
              </a:buClr>
              <a:buSzPct val="109000"/>
              <a:buFont typeface="Wingdings" panose="05000000000000000000" pitchFamily="2" charset="2"/>
              <a:buChar char="q"/>
            </a:pPr>
            <a:r>
              <a:rPr lang="ar-IQ" b="1" dirty="0" smtClean="0"/>
              <a:t>الاعلام عن استخدام الشهادات والعلامات التجارية .</a:t>
            </a:r>
          </a:p>
          <a:p>
            <a:pPr algn="r" rtl="1">
              <a:buClr>
                <a:srgbClr val="FFC000"/>
              </a:buClr>
              <a:buSzPct val="109000"/>
              <a:buFont typeface="Wingdings" panose="05000000000000000000" pitchFamily="2" charset="2"/>
              <a:buChar char="q"/>
            </a:pPr>
            <a:r>
              <a:rPr lang="ar-IQ" b="1" dirty="0" smtClean="0"/>
              <a:t>الترحيب بالاسئلة والاجابة عليها.</a:t>
            </a:r>
          </a:p>
          <a:p>
            <a:pPr algn="r" rtl="1">
              <a:buClr>
                <a:srgbClr val="FFC000"/>
              </a:buClr>
              <a:buSzPct val="109000"/>
              <a:buFont typeface="Wingdings" panose="05000000000000000000" pitchFamily="2" charset="2"/>
              <a:buChar char="q"/>
            </a:pPr>
            <a:r>
              <a:rPr lang="ar-IQ" b="1" dirty="0" smtClean="0"/>
              <a:t>انهاء الاجتماع.</a:t>
            </a:r>
            <a:endParaRPr lang="ar-IQ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81600" y="228600"/>
            <a:ext cx="3641636" cy="1008112"/>
          </a:xfrm>
        </p:spPr>
        <p:txBody>
          <a:bodyPr/>
          <a:lstStyle/>
          <a:p>
            <a:r>
              <a:rPr lang="ar-IQ" b="1" cap="none" dirty="0" smtClean="0">
                <a:ln w="12700">
                  <a:solidFill>
                    <a:schemeClr val="accent1"/>
                  </a:solidFill>
                  <a:prstDash val="solid"/>
                </a:ln>
                <a:solidFill>
                  <a:srgbClr val="FFFF00"/>
                </a:solidFill>
                <a:effectLst>
                  <a:outerShdw dist="38100" dir="2640000" algn="bl" rotWithShape="0">
                    <a:schemeClr val="accent1"/>
                  </a:outerShdw>
                </a:effectLst>
              </a:rPr>
              <a:t>تقرير مرحلة التدقيق</a:t>
            </a:r>
            <a:endParaRPr lang="ar-IQ" b="1" cap="none" dirty="0">
              <a:ln w="12700">
                <a:solidFill>
                  <a:schemeClr val="accent1"/>
                </a:solidFill>
                <a:prstDash val="solid"/>
              </a:ln>
              <a:solidFill>
                <a:srgbClr val="FFFF00"/>
              </a:solid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6353" y="838200"/>
            <a:ext cx="8891384" cy="5616624"/>
          </a:xfrm>
        </p:spPr>
        <p:txBody>
          <a:bodyPr>
            <a:noAutofit/>
          </a:bodyPr>
          <a:lstStyle/>
          <a:p>
            <a:pPr algn="r" rtl="1">
              <a:buNone/>
            </a:pPr>
            <a:endParaRPr lang="ar-IQ" sz="2400" b="1" dirty="0" smtClean="0"/>
          </a:p>
          <a:p>
            <a:pPr algn="r" rtl="1">
              <a:buNone/>
            </a:pPr>
            <a:r>
              <a:rPr lang="ar-IQ" sz="3200" b="1" dirty="0" smtClean="0"/>
              <a:t>الغرض من التقرير الرسمي للتدقيق هو لتقديم سجل كامل ودقيق وموجز وواضح وحقيقي عن انشطة التدقيق.</a:t>
            </a:r>
          </a:p>
          <a:p>
            <a:pPr algn="r" rtl="1">
              <a:buNone/>
            </a:pPr>
            <a:r>
              <a:rPr lang="ar-IQ" sz="3200" b="1" dirty="0" smtClean="0">
                <a:solidFill>
                  <a:srgbClr val="FFC000"/>
                </a:solidFill>
              </a:rPr>
              <a:t>التقرير سيعود كمرجع الى او سيتضمن:</a:t>
            </a:r>
          </a:p>
          <a:p>
            <a:pPr marL="651510" indent="-514350" algn="r" rtl="1">
              <a:buAutoNum type="arabicPeriod"/>
            </a:pPr>
            <a:r>
              <a:rPr lang="ar-IQ" sz="2800" b="1" dirty="0" smtClean="0"/>
              <a:t>الهدف من التدقيق</a:t>
            </a:r>
          </a:p>
          <a:p>
            <a:pPr marL="651510" indent="-514350" algn="r" rtl="1">
              <a:buAutoNum type="arabicPeriod"/>
            </a:pPr>
            <a:r>
              <a:rPr lang="ar-IQ" sz="2800" b="1" dirty="0" smtClean="0"/>
              <a:t>مجال التدقيق</a:t>
            </a:r>
          </a:p>
          <a:p>
            <a:pPr marL="651510" indent="-514350" algn="r" rtl="1">
              <a:buAutoNum type="arabicPeriod"/>
            </a:pPr>
            <a:r>
              <a:rPr lang="ar-IQ" sz="2800" b="1" dirty="0" smtClean="0"/>
              <a:t>معيار التدقيق المستعمل في التدقيق</a:t>
            </a:r>
          </a:p>
          <a:p>
            <a:pPr marL="651510" indent="-514350" algn="r" rtl="1">
              <a:buAutoNum type="arabicPeriod"/>
            </a:pPr>
            <a:r>
              <a:rPr lang="ar-IQ" sz="2800" b="1" dirty="0" smtClean="0"/>
              <a:t>فريق التدقيق</a:t>
            </a:r>
          </a:p>
          <a:p>
            <a:pPr marL="651510" indent="-514350" algn="r" rtl="1">
              <a:buAutoNum type="arabicPeriod"/>
            </a:pPr>
            <a:r>
              <a:rPr lang="ar-IQ" sz="2800" b="1" dirty="0" smtClean="0"/>
              <a:t>خطة التدقيق المتبعة اثناء التدقيق</a:t>
            </a:r>
          </a:p>
          <a:p>
            <a:pPr marL="651510" indent="-514350" algn="r" rtl="1">
              <a:buAutoNum type="arabicPeriod"/>
            </a:pPr>
            <a:r>
              <a:rPr lang="ar-IQ" sz="2800" b="1" dirty="0" smtClean="0"/>
              <a:t>ملخص عن عملية التدقيق المتبعة, العقبات</a:t>
            </a:r>
          </a:p>
          <a:p>
            <a:pPr marL="651510" indent="-514350" algn="r" rtl="1">
              <a:buAutoNum type="arabicPeriod"/>
            </a:pPr>
            <a:r>
              <a:rPr lang="ar-IQ" sz="2800" b="1" dirty="0" smtClean="0"/>
              <a:t>تنازل عن اخذ عينات النماذج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71700" y="188641"/>
            <a:ext cx="6377940" cy="1368152"/>
          </a:xfrm>
        </p:spPr>
        <p:txBody>
          <a:bodyPr/>
          <a:lstStyle/>
          <a:p>
            <a:r>
              <a:rPr lang="ar-IQ" b="1" cap="none" dirty="0" smtClean="0">
                <a:ln w="12700">
                  <a:solidFill>
                    <a:schemeClr val="accent1"/>
                  </a:solidFill>
                  <a:prstDash val="solid"/>
                </a:ln>
                <a:solidFill>
                  <a:srgbClr val="FFFF00"/>
                </a:solidFill>
                <a:effectLst>
                  <a:outerShdw dist="38100" dir="2640000" algn="bl" rotWithShape="0">
                    <a:schemeClr val="accent1"/>
                  </a:outerShdw>
                </a:effectLst>
              </a:rPr>
              <a:t>تقرير مرحلة التدقيق</a:t>
            </a:r>
            <a:endParaRPr lang="ar-IQ" b="1" cap="none" dirty="0">
              <a:ln w="12700">
                <a:solidFill>
                  <a:schemeClr val="accent1"/>
                </a:solidFill>
                <a:prstDash val="solid"/>
              </a:ln>
              <a:solidFill>
                <a:srgbClr val="FFFF00"/>
              </a:solid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371600"/>
            <a:ext cx="8750206" cy="5082310"/>
          </a:xfrm>
        </p:spPr>
        <p:txBody>
          <a:bodyPr>
            <a:normAutofit/>
          </a:bodyPr>
          <a:lstStyle/>
          <a:p>
            <a:pPr marL="651510" indent="-514350" algn="r" rtl="1">
              <a:buAutoNum type="arabicPeriod"/>
            </a:pPr>
            <a:r>
              <a:rPr lang="ar-IQ" sz="3200" b="1" dirty="0" smtClean="0"/>
              <a:t>التصريح بالسرية.</a:t>
            </a:r>
          </a:p>
          <a:p>
            <a:pPr marL="651510" indent="-514350" algn="r" rtl="1">
              <a:buAutoNum type="arabicPeriod"/>
            </a:pPr>
            <a:r>
              <a:rPr lang="ar-IQ" sz="3200" b="1" dirty="0" smtClean="0"/>
              <a:t>نتائج مرحلة التدقيق.</a:t>
            </a:r>
          </a:p>
          <a:p>
            <a:pPr marL="651510" indent="-514350" algn="r" rtl="1">
              <a:buAutoNum type="arabicPeriod"/>
            </a:pPr>
            <a:r>
              <a:rPr lang="ar-IQ" sz="3200" b="1" dirty="0" smtClean="0"/>
              <a:t>عدم مطابقة اساسيات (ان وجدت).</a:t>
            </a:r>
          </a:p>
          <a:p>
            <a:pPr marL="651510" indent="-514350" algn="r" rtl="1">
              <a:buAutoNum type="arabicPeriod"/>
            </a:pPr>
            <a:r>
              <a:rPr lang="ar-IQ" sz="3200" b="1" dirty="0" smtClean="0"/>
              <a:t>استنتاج عام عن فاعلية النظام.</a:t>
            </a:r>
          </a:p>
          <a:p>
            <a:pPr marL="651510" indent="-514350" algn="r" rtl="1">
              <a:buAutoNum type="arabicPeriod"/>
            </a:pPr>
            <a:r>
              <a:rPr lang="ar-IQ" sz="3200" b="1" dirty="0" smtClean="0"/>
              <a:t>توصيات ان كانت مذكورة في الاهداف.</a:t>
            </a:r>
          </a:p>
          <a:p>
            <a:pPr marL="651510" indent="-514350" algn="r" rtl="1">
              <a:buAutoNum type="arabicPeriod"/>
            </a:pPr>
            <a:r>
              <a:rPr lang="ar-IQ" sz="3200" b="1" dirty="0" smtClean="0"/>
              <a:t>اثبات شخصية المدقق عليهم والمرشدين.</a:t>
            </a:r>
          </a:p>
          <a:p>
            <a:pPr marL="651510" indent="-514350" algn="r" rtl="1">
              <a:buAutoNum type="arabicPeriod"/>
            </a:pPr>
            <a:r>
              <a:rPr lang="ar-IQ" sz="3200" b="1" dirty="0" smtClean="0"/>
              <a:t>الموافقة </a:t>
            </a:r>
            <a:r>
              <a:rPr lang="ar-IQ" sz="3200" b="1" dirty="0" smtClean="0"/>
              <a:t>والاصدار </a:t>
            </a:r>
            <a:r>
              <a:rPr lang="ar-IQ" sz="3200" b="1" dirty="0" smtClean="0"/>
              <a:t>والتوزيع.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86302" y="274921"/>
            <a:ext cx="3630989" cy="1143000"/>
          </a:xfrm>
          <a:effectLst>
            <a:innerShdw blurRad="114300">
              <a:prstClr val="black"/>
            </a:innerShdw>
          </a:effectLst>
        </p:spPr>
        <p:txBody>
          <a:bodyPr>
            <a:normAutofit/>
          </a:bodyPr>
          <a:lstStyle/>
          <a:p>
            <a:pPr algn="ctr"/>
            <a:r>
              <a:rPr lang="ar-IQ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00"/>
                </a:solidFill>
              </a:rPr>
              <a:t>اعادة منح الشهادة </a:t>
            </a:r>
            <a:endParaRPr lang="ar-IQ" b="1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43050"/>
            <a:ext cx="8258204" cy="4666310"/>
          </a:xfrm>
        </p:spPr>
        <p:txBody>
          <a:bodyPr/>
          <a:lstStyle/>
          <a:p>
            <a:pPr>
              <a:buNone/>
            </a:pPr>
            <a:r>
              <a:rPr lang="ar-IQ" dirty="0" smtClean="0"/>
              <a:t> </a:t>
            </a:r>
            <a:endParaRPr lang="ar-IQ" dirty="0"/>
          </a:p>
        </p:txBody>
      </p:sp>
      <p:sp>
        <p:nvSpPr>
          <p:cNvPr id="4" name="Down Arrow Callout 3"/>
          <p:cNvSpPr/>
          <p:nvPr/>
        </p:nvSpPr>
        <p:spPr>
          <a:xfrm>
            <a:off x="2843808" y="1714488"/>
            <a:ext cx="3733586" cy="1071570"/>
          </a:xfrm>
          <a:prstGeom prst="downArrowCallout">
            <a:avLst/>
          </a:prstGeom>
          <a:solidFill>
            <a:srgbClr val="C00000"/>
          </a:solidFill>
          <a:ln>
            <a:solidFill>
              <a:srgbClr val="FF0000"/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IQ" sz="24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خطة تدقيق اعادة منح الشهادة</a:t>
            </a:r>
            <a:endParaRPr lang="ar-IQ" sz="24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Down Arrow Callout 4"/>
          <p:cNvSpPr/>
          <p:nvPr/>
        </p:nvSpPr>
        <p:spPr>
          <a:xfrm>
            <a:off x="2843808" y="2857496"/>
            <a:ext cx="3733586" cy="1071570"/>
          </a:xfrm>
          <a:prstGeom prst="downArrowCallout">
            <a:avLst/>
          </a:prstGeom>
          <a:solidFill>
            <a:srgbClr val="C00000"/>
          </a:solidFill>
          <a:ln>
            <a:solidFill>
              <a:srgbClr val="FF0000"/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IQ" sz="24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تدقيق اعادة منح الشهادة</a:t>
            </a:r>
            <a:endParaRPr lang="ar-IQ" sz="24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Down Arrow Callout 5"/>
          <p:cNvSpPr/>
          <p:nvPr/>
        </p:nvSpPr>
        <p:spPr>
          <a:xfrm>
            <a:off x="2843808" y="4071942"/>
            <a:ext cx="3733586" cy="1071570"/>
          </a:xfrm>
          <a:prstGeom prst="downArrowCallout">
            <a:avLst/>
          </a:prstGeom>
          <a:solidFill>
            <a:srgbClr val="C00000"/>
          </a:solidFill>
          <a:ln>
            <a:solidFill>
              <a:srgbClr val="FF0000"/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IQ" sz="24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تقرير تدقيق اعادة منح الشهادة</a:t>
            </a:r>
            <a:endParaRPr lang="ar-IQ" sz="24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Down Arrow Callout 6"/>
          <p:cNvSpPr/>
          <p:nvPr/>
        </p:nvSpPr>
        <p:spPr>
          <a:xfrm>
            <a:off x="2843808" y="5357826"/>
            <a:ext cx="3733586" cy="1071570"/>
          </a:xfrm>
          <a:prstGeom prst="downArrowCallout">
            <a:avLst/>
          </a:prstGeom>
          <a:solidFill>
            <a:srgbClr val="C00000"/>
          </a:solidFill>
          <a:ln>
            <a:solidFill>
              <a:srgbClr val="FF0000"/>
            </a:solidFill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IQ" sz="24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قرار اعادة منح الشهادة</a:t>
            </a:r>
            <a:endParaRPr lang="ar-IQ" sz="24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27984" y="332656"/>
            <a:ext cx="4001676" cy="732681"/>
          </a:xfr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 rtl="1"/>
            <a:r>
              <a:rPr lang="ar-IQ" b="1" dirty="0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</a:rPr>
              <a:t>تدقيق اعادة منح الشهادة</a:t>
            </a:r>
            <a:endParaRPr lang="ar-IQ" b="1" dirty="0">
              <a:ln>
                <a:solidFill>
                  <a:schemeClr val="bg1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600200"/>
            <a:ext cx="8686800" cy="4781128"/>
          </a:xfrm>
        </p:spPr>
        <p:txBody>
          <a:bodyPr>
            <a:normAutofit/>
          </a:bodyPr>
          <a:lstStyle/>
          <a:p>
            <a:pPr algn="r" rtl="1">
              <a:buNone/>
            </a:pPr>
            <a:r>
              <a:rPr lang="ar-IQ" sz="2800" b="1" dirty="0" smtClean="0"/>
              <a:t>. الفاصل الزمني لتدقيق اعادة منح الشهادة يجب ان لا يزيد عن </a:t>
            </a:r>
            <a:r>
              <a:rPr lang="en-US" sz="2800" b="1" dirty="0" smtClean="0"/>
              <a:t>3</a:t>
            </a:r>
            <a:r>
              <a:rPr lang="ar-IQ" sz="2800" b="1" dirty="0" smtClean="0"/>
              <a:t> سنوات </a:t>
            </a:r>
          </a:p>
          <a:p>
            <a:pPr algn="r" rtl="1">
              <a:buNone/>
            </a:pPr>
            <a:r>
              <a:rPr lang="ar-IQ" sz="2800" b="1" dirty="0" smtClean="0"/>
              <a:t>. تدقيق اعادة منح الشهادة يجب ان يشمل على تدقيق على الموقع</a:t>
            </a:r>
          </a:p>
          <a:p>
            <a:pPr algn="r" rtl="1">
              <a:buNone/>
            </a:pPr>
            <a:r>
              <a:rPr lang="ar-IQ" sz="2800" b="1" dirty="0" smtClean="0">
                <a:solidFill>
                  <a:srgbClr val="FFC000"/>
                </a:solidFill>
              </a:rPr>
              <a:t>يجب ان يشمل متطلبات نظام الادارة التالية:</a:t>
            </a:r>
          </a:p>
          <a:p>
            <a:pPr algn="r" rtl="1">
              <a:buNone/>
            </a:pPr>
            <a:r>
              <a:rPr lang="ar-IQ" sz="2800" b="1" dirty="0" smtClean="0"/>
              <a:t>أ. فاعلية نظام الادارة على ضوء التغيرات الداخلية والخارجية</a:t>
            </a:r>
          </a:p>
          <a:p>
            <a:pPr algn="r" rtl="1">
              <a:buNone/>
            </a:pPr>
            <a:r>
              <a:rPr lang="ar-IQ" sz="2800" b="1" dirty="0" smtClean="0"/>
              <a:t>ب. التزام مبرهن عليه للحفاظ على فاعلية وتحسين نظام الادارة</a:t>
            </a:r>
          </a:p>
          <a:p>
            <a:pPr algn="r" rtl="1">
              <a:buNone/>
            </a:pPr>
            <a:r>
              <a:rPr lang="ar-IQ" sz="2800" b="1" dirty="0" smtClean="0"/>
              <a:t>ج. بان عمل نظام الادارة المعتمد يساهم في انجاز سياسة واهداف المنشأة</a:t>
            </a:r>
            <a:endParaRPr lang="ar-IQ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813392">
            <a:off x="3793918" y="1578614"/>
            <a:ext cx="5571392" cy="2013148"/>
          </a:xfrm>
        </p:spPr>
        <p:txBody>
          <a:bodyPr>
            <a:normAutofit/>
          </a:bodyPr>
          <a:lstStyle/>
          <a:p>
            <a:r>
              <a:rPr lang="ar-IQ" sz="7200" b="1" cap="none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شكــرا لاصغائكم</a:t>
            </a:r>
            <a:endParaRPr lang="en-US" sz="7200" b="1" cap="none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497907">
            <a:off x="107504" y="1772816"/>
            <a:ext cx="6105525" cy="4070350"/>
          </a:xfrm>
          <a:prstGeom prst="ellipse">
            <a:avLst/>
          </a:prstGeom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  <a:softEdge rad="112500"/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037208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8673" y="990600"/>
            <a:ext cx="8712968" cy="3925064"/>
          </a:xfrm>
        </p:spPr>
        <p:txBody>
          <a:bodyPr/>
          <a:lstStyle/>
          <a:p>
            <a:pPr marL="0" indent="0" algn="r" rtl="1">
              <a:buNone/>
            </a:pPr>
            <a:r>
              <a:rPr lang="ar-IQ" sz="32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rgbClr val="FFFF00"/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cs typeface="+mj-cs"/>
              </a:rPr>
              <a:t>الاعتماد </a:t>
            </a:r>
            <a:r>
              <a:rPr lang="ar-IQ" sz="3200" b="1" dirty="0">
                <a:ln w="13462">
                  <a:solidFill>
                    <a:schemeClr val="bg1"/>
                  </a:solidFill>
                  <a:prstDash val="solid"/>
                </a:ln>
                <a:solidFill>
                  <a:srgbClr val="FFFF00"/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cs typeface="+mj-cs"/>
              </a:rPr>
              <a:t>البرامجي </a:t>
            </a:r>
            <a:r>
              <a:rPr lang="ar-IQ" sz="32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rgbClr val="FFFF00"/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cs typeface="+mj-cs"/>
              </a:rPr>
              <a:t>(التخصصي )</a:t>
            </a:r>
          </a:p>
          <a:p>
            <a:pPr marL="0" indent="0" algn="r" rtl="1">
              <a:buNone/>
            </a:pPr>
            <a:r>
              <a:rPr lang="en-US" sz="3200" b="1" dirty="0" smtClean="0">
                <a:ln w="13462">
                  <a:solidFill>
                    <a:schemeClr val="bg1"/>
                  </a:solidFill>
                  <a:prstDash val="solid"/>
                </a:ln>
                <a:solidFill>
                  <a:srgbClr val="FFFF00"/>
                </a:solidFill>
                <a:effectLst>
                  <a:outerShdw dist="38100" dir="2700000" algn="bl" rotWithShape="0">
                    <a:schemeClr val="accent5"/>
                  </a:outerShdw>
                </a:effectLst>
                <a:cs typeface="+mj-cs"/>
              </a:rPr>
              <a:t>Accreditation Programming</a:t>
            </a:r>
            <a:endParaRPr lang="ar-IQ" sz="3200" b="1" dirty="0">
              <a:ln w="13462">
                <a:solidFill>
                  <a:schemeClr val="bg1"/>
                </a:solidFill>
                <a:prstDash val="solid"/>
              </a:ln>
              <a:solidFill>
                <a:srgbClr val="FFFF00"/>
              </a:solidFill>
              <a:effectLst>
                <a:outerShdw dist="38100" dir="2700000" algn="bl" rotWithShape="0">
                  <a:schemeClr val="accent5"/>
                </a:outerShdw>
              </a:effectLst>
              <a:cs typeface="+mj-cs"/>
            </a:endParaRPr>
          </a:p>
          <a:p>
            <a:pPr algn="justLow" rtl="1"/>
            <a:r>
              <a:rPr lang="ar-IQ" sz="3200" b="1" dirty="0" smtClean="0"/>
              <a:t>هو </a:t>
            </a:r>
            <a:r>
              <a:rPr lang="ar-IQ" sz="3200" b="1" dirty="0"/>
              <a:t>تقييم البرامج بمؤسسة ما والتاكد </a:t>
            </a:r>
            <a:r>
              <a:rPr lang="ar-IQ" sz="3200" b="1" dirty="0" smtClean="0"/>
              <a:t>من جودة </a:t>
            </a:r>
            <a:r>
              <a:rPr lang="ar-IQ" sz="3200" b="1" dirty="0"/>
              <a:t>هذه البرامج ومدى تناسبها لمسـتوى الشهادة الممنوحة بما يتفق مع المعايير العالمية </a:t>
            </a:r>
            <a:r>
              <a:rPr lang="ar-IQ" sz="3200" b="1" dirty="0" smtClean="0"/>
              <a:t>المحددة </a:t>
            </a:r>
            <a:r>
              <a:rPr lang="ar-IQ" sz="3200" b="1" dirty="0"/>
              <a:t>. </a:t>
            </a:r>
            <a:endParaRPr lang="en-US" sz="3200" b="1" dirty="0"/>
          </a:p>
        </p:txBody>
      </p:sp>
    </p:spTree>
    <p:extLst>
      <p:ext uri="{BB962C8B-B14F-4D97-AF65-F5344CB8AC3E}">
        <p14:creationId xmlns:p14="http://schemas.microsoft.com/office/powerpoint/2010/main" val="3242038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0" name="Rectangle 4"/>
          <p:cNvSpPr>
            <a:spLocks noChangeArrowheads="1"/>
          </p:cNvSpPr>
          <p:nvPr/>
        </p:nvSpPr>
        <p:spPr bwMode="auto">
          <a:xfrm>
            <a:off x="976745" y="1295400"/>
            <a:ext cx="7632700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r" rtl="1">
              <a:buFontTx/>
              <a:buChar char="-"/>
            </a:pPr>
            <a:r>
              <a:rPr lang="ar-JO" sz="2400" b="1" dirty="0"/>
              <a:t> </a:t>
            </a:r>
            <a:r>
              <a:rPr lang="ar-JO" sz="2400" b="1" dirty="0">
                <a:cs typeface="Simplified Arabic" pitchFamily="2" charset="-78"/>
              </a:rPr>
              <a:t>مجلس اعتماد التعليم العالي الامريكي </a:t>
            </a:r>
            <a:r>
              <a:rPr lang="ar-JO" sz="2400" b="1" dirty="0" smtClean="0">
                <a:cs typeface="Simplified Arabic" pitchFamily="2" charset="-78"/>
              </a:rPr>
              <a:t>مسؤول </a:t>
            </a:r>
            <a:r>
              <a:rPr lang="ar-JO" sz="2400" b="1" dirty="0">
                <a:cs typeface="Simplified Arabic" pitchFamily="2" charset="-78"/>
              </a:rPr>
              <a:t>عن اعتماد صلاحية هيئات الاعتماد التي تقوم باعداد الجامعات </a:t>
            </a:r>
            <a:r>
              <a:rPr lang="en-US" sz="2400" b="1" dirty="0">
                <a:cs typeface="Simplified Arabic" pitchFamily="2" charset="-78"/>
                <a:hlinkClick r:id="rId2"/>
              </a:rPr>
              <a:t>www.chea.org</a:t>
            </a:r>
            <a:endParaRPr lang="en-US" sz="2400" b="1" dirty="0">
              <a:cs typeface="Simplified Arabic" pitchFamily="2" charset="-78"/>
            </a:endParaRPr>
          </a:p>
          <a:p>
            <a:pPr algn="r" rtl="1"/>
            <a:endParaRPr lang="en-US" sz="2400" b="1" dirty="0">
              <a:cs typeface="Simplified Arabic" pitchFamily="2" charset="-78"/>
            </a:endParaRPr>
          </a:p>
          <a:p>
            <a:pPr algn="r" rtl="1">
              <a:buFontTx/>
              <a:buChar char="-"/>
            </a:pPr>
            <a:r>
              <a:rPr lang="ar-JO" sz="2400" b="1" dirty="0">
                <a:cs typeface="Simplified Arabic" pitchFamily="2" charset="-78"/>
              </a:rPr>
              <a:t>المجلس الامريكي للتعليم العالي </a:t>
            </a:r>
            <a:r>
              <a:rPr lang="ar-JO" sz="2400" b="1" dirty="0" smtClean="0">
                <a:cs typeface="Simplified Arabic" pitchFamily="2" charset="-78"/>
              </a:rPr>
              <a:t>مسؤول </a:t>
            </a:r>
            <a:r>
              <a:rPr lang="ar-JO" sz="2400" b="1" dirty="0">
                <a:cs typeface="Simplified Arabic" pitchFamily="2" charset="-78"/>
              </a:rPr>
              <a:t>عن منح معلومات عن الاداء المتميز في تطبيق الجودة واساليب التقييم </a:t>
            </a:r>
            <a:endParaRPr lang="en-US" sz="2400" b="1" dirty="0">
              <a:cs typeface="Simplified Arabic" pitchFamily="2" charset="-78"/>
            </a:endParaRPr>
          </a:p>
          <a:p>
            <a:pPr algn="r" rtl="1"/>
            <a:r>
              <a:rPr lang="en-US" sz="2400" b="1" dirty="0">
                <a:cs typeface="Simplified Arabic" pitchFamily="2" charset="-78"/>
                <a:hlinkClick r:id="rId3"/>
              </a:rPr>
              <a:t>www.ace.net</a:t>
            </a:r>
            <a:endParaRPr lang="en-US" sz="2400" b="1" dirty="0">
              <a:cs typeface="Simplified Arabic" pitchFamily="2" charset="-78"/>
            </a:endParaRPr>
          </a:p>
          <a:p>
            <a:pPr marL="342900" indent="-342900" algn="r" rtl="1">
              <a:buFontTx/>
              <a:buChar char="-"/>
            </a:pPr>
            <a:r>
              <a:rPr lang="ar-JO" sz="2400" b="1" dirty="0" smtClean="0">
                <a:cs typeface="Simplified Arabic" pitchFamily="2" charset="-78"/>
              </a:rPr>
              <a:t>هيئة </a:t>
            </a:r>
            <a:r>
              <a:rPr lang="ar-JO" sz="2400" b="1" dirty="0">
                <a:cs typeface="Simplified Arabic" pitchFamily="2" charset="-78"/>
              </a:rPr>
              <a:t>ضمان الجودة للتعليم العالي </a:t>
            </a:r>
            <a:r>
              <a:rPr lang="ar-JO" sz="2400" b="1" dirty="0" smtClean="0">
                <a:cs typeface="Simplified Arabic" pitchFamily="2" charset="-78"/>
              </a:rPr>
              <a:t>بانكلترا هدفها </a:t>
            </a:r>
            <a:r>
              <a:rPr lang="ar-JO" sz="2400" b="1" dirty="0">
                <a:cs typeface="Simplified Arabic" pitchFamily="2" charset="-78"/>
              </a:rPr>
              <a:t>تقييم برامج التعليم العالي والتاكد من ضبط الجودة </a:t>
            </a:r>
            <a:r>
              <a:rPr lang="ar-JO" sz="2400" b="1" dirty="0" smtClean="0">
                <a:cs typeface="Simplified Arabic" pitchFamily="2" charset="-78"/>
              </a:rPr>
              <a:t>وتطبيقها </a:t>
            </a:r>
            <a:endParaRPr lang="en-US" sz="2400" b="1" dirty="0">
              <a:cs typeface="Simplified Arabic" pitchFamily="2" charset="-78"/>
            </a:endParaRPr>
          </a:p>
          <a:p>
            <a:pPr algn="r" rtl="1"/>
            <a:r>
              <a:rPr lang="en-US" sz="2400" b="1" dirty="0">
                <a:cs typeface="Simplified Arabic" pitchFamily="2" charset="-78"/>
                <a:hlinkClick r:id="rId4"/>
              </a:rPr>
              <a:t>www.qaa.ac.uk</a:t>
            </a:r>
            <a:endParaRPr lang="en-US" sz="2400" b="1" dirty="0">
              <a:cs typeface="Simplified Arabic" pitchFamily="2" charset="-78"/>
            </a:endParaRPr>
          </a:p>
          <a:p>
            <a:pPr algn="r" rtl="1"/>
            <a:r>
              <a:rPr lang="ar-JO" sz="2400" b="1" dirty="0">
                <a:cs typeface="Simplified Arabic" pitchFamily="2" charset="-78"/>
              </a:rPr>
              <a:t>- هيئة الاعتماد الهندسية والتكنولوجية </a:t>
            </a:r>
            <a:r>
              <a:rPr lang="ar-JO" sz="2400" b="1" dirty="0" smtClean="0">
                <a:cs typeface="Simplified Arabic" pitchFamily="2" charset="-78"/>
              </a:rPr>
              <a:t>مسؤولة </a:t>
            </a:r>
            <a:r>
              <a:rPr lang="ar-JO" sz="2400" b="1" dirty="0">
                <a:cs typeface="Simplified Arabic" pitchFamily="2" charset="-78"/>
              </a:rPr>
              <a:t>عن اعتماد البرامج الهندسية والتكنولوجية بالعالم </a:t>
            </a:r>
            <a:r>
              <a:rPr lang="en-US" sz="2400" b="1" dirty="0" smtClean="0">
                <a:cs typeface="Simplified Arabic" pitchFamily="2" charset="-78"/>
                <a:hlinkClick r:id="rId5"/>
              </a:rPr>
              <a:t>www.abet.org</a:t>
            </a:r>
            <a:endParaRPr lang="en-US" sz="2400" b="1" dirty="0">
              <a:cs typeface="Simplified Arabic" pitchFamily="2" charset="-78"/>
            </a:endParaRPr>
          </a:p>
          <a:p>
            <a:pPr algn="r" rtl="1"/>
            <a:r>
              <a:rPr lang="ar-JO" sz="2400" b="1" dirty="0" smtClean="0">
                <a:cs typeface="Simplified Arabic" pitchFamily="2" charset="-78"/>
              </a:rPr>
              <a:t> </a:t>
            </a:r>
            <a:endParaRPr lang="en-US" sz="2400" b="1" dirty="0">
              <a:cs typeface="Simplified Arabic" pitchFamily="2" charset="-78"/>
            </a:endParaRPr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ar-IQ" b="1" dirty="0" smtClean="0">
                <a:solidFill>
                  <a:srgbClr val="FFFF00"/>
                </a:solidFill>
              </a:rPr>
              <a:t>هيئات الاعتماد</a:t>
            </a:r>
            <a:endParaRPr lang="ar-IQ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78712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theme1.xml><?xml version="1.0" encoding="utf-8"?>
<a:theme xmlns:a="http://schemas.openxmlformats.org/drawingml/2006/main" name="Vapor Trail">
  <a:themeElements>
    <a:clrScheme name="Vapor Trail">
      <a:dk1>
        <a:sysClr val="windowText" lastClr="000000"/>
      </a:dk1>
      <a:lt1>
        <a:sysClr val="window" lastClr="FFFFFF"/>
      </a:lt1>
      <a:dk2>
        <a:srgbClr val="454545"/>
      </a:dk2>
      <a:lt2>
        <a:srgbClr val="DADADA"/>
      </a:lt2>
      <a:accent1>
        <a:srgbClr val="01D17D"/>
      </a:accent1>
      <a:accent2>
        <a:srgbClr val="84C72A"/>
      </a:accent2>
      <a:accent3>
        <a:srgbClr val="E1D126"/>
      </a:accent3>
      <a:accent4>
        <a:srgbClr val="E29932"/>
      </a:accent4>
      <a:accent5>
        <a:srgbClr val="E56526"/>
      </a:accent5>
      <a:accent6>
        <a:srgbClr val="D63731"/>
      </a:accent6>
      <a:hlink>
        <a:srgbClr val="35FA7F"/>
      </a:hlink>
      <a:folHlink>
        <a:srgbClr val="BAFC85"/>
      </a:folHlink>
    </a:clrScheme>
    <a:fontScheme name="Vapor Trail">
      <a:majorFont>
        <a:latin typeface="Century Gothic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Vapor Trail">
      <a:fillStyleLst>
        <a:solidFill>
          <a:schemeClr val="phClr"/>
        </a:solidFill>
        <a:gradFill rotWithShape="1">
          <a:gsLst>
            <a:gs pos="0">
              <a:schemeClr val="phClr">
                <a:tint val="69000"/>
                <a:alpha val="100000"/>
                <a:satMod val="109000"/>
                <a:lumMod val="110000"/>
              </a:schemeClr>
            </a:gs>
            <a:gs pos="52000">
              <a:schemeClr val="phClr">
                <a:tint val="74000"/>
                <a:satMod val="100000"/>
                <a:lumMod val="104000"/>
              </a:schemeClr>
            </a:gs>
            <a:gs pos="100000">
              <a:schemeClr val="phClr">
                <a:tint val="78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00000"/>
                <a:lumMod val="104000"/>
              </a:schemeClr>
            </a:gs>
            <a:gs pos="78000">
              <a:schemeClr val="phClr">
                <a:shade val="100000"/>
                <a:satMod val="11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threePt" dir="t"/>
          </a:scene3d>
          <a:sp3d>
            <a:bevelT w="25400" h="12700"/>
          </a:sp3d>
        </a:effectStyle>
        <a:effectStyle>
          <a:effectLst>
            <a:outerShdw blurRad="57150" dist="19050" dir="5400000" algn="ctr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508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Vapor Trail" id="{4FDF2955-7D9C-493C-B9F9-C205151B46CD}" vid="{2B2A868B-6BC2-4B3E-98B9-1258F41035D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TM04033937[[fn=Vapor Trail]]</Template>
  <TotalTime>4112</TotalTime>
  <Words>3600</Words>
  <Application>Microsoft Office PowerPoint</Application>
  <PresentationFormat>On-screen Show (4:3)</PresentationFormat>
  <Paragraphs>652</Paragraphs>
  <Slides>75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75</vt:i4>
      </vt:variant>
    </vt:vector>
  </HeadingPairs>
  <TitlesOfParts>
    <vt:vector size="76" baseType="lpstr">
      <vt:lpstr>Vapor Trail</vt:lpstr>
      <vt:lpstr>دورة للتدقيق الداخلي وفق المعيار الدولي  ISO 19011:2002  </vt:lpstr>
      <vt:lpstr>الهدف من الدورة</vt:lpstr>
      <vt:lpstr>Total Qualityالجودة الشاملة  </vt:lpstr>
      <vt:lpstr>Quality Control ضبط الجودة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الايـــزو ( ( ISO</vt:lpstr>
      <vt:lpstr>   التفويضات والتسجيلات </vt:lpstr>
      <vt:lpstr> ISO الايـــزو</vt:lpstr>
      <vt:lpstr>PowerPoint Presentation</vt:lpstr>
      <vt:lpstr>فوائد سلسلة الايزو 9000</vt:lpstr>
      <vt:lpstr>مفهوم التحسين المستمر (دورة ديمنج)</vt:lpstr>
      <vt:lpstr>التحسين المستمر لنظام ادارة الجودة</vt:lpstr>
      <vt:lpstr>  </vt:lpstr>
      <vt:lpstr>ماهي فوائد تطبيق نظام ادارة الجودة QMS ISO 9001:2008</vt:lpstr>
      <vt:lpstr>ماهي فوائد تطبيق نظام ادارة الجودة QMS ISO 9001:2008</vt:lpstr>
      <vt:lpstr>PowerPoint Presentation</vt:lpstr>
      <vt:lpstr>بنود المواصفة القياسية الدولية ايزو 9001:2008</vt:lpstr>
      <vt:lpstr>PowerPoint Presentation</vt:lpstr>
      <vt:lpstr>(5.3) سياسة الجودة: ايزو 9001: 2008</vt:lpstr>
      <vt:lpstr>(4.1) وصف العملية:ايزو 9001:2008</vt:lpstr>
      <vt:lpstr>وصف العملية</vt:lpstr>
      <vt:lpstr>التدقيق وفق المعيار الدولي للتدقيق ايزو 19011:2002</vt:lpstr>
      <vt:lpstr>PowerPoint Presentation</vt:lpstr>
      <vt:lpstr>مبادئ التدقيق</vt:lpstr>
      <vt:lpstr>مبادئ الهيئات المانحة للشهادة</vt:lpstr>
      <vt:lpstr>ادارة عدم التحيز </vt:lpstr>
      <vt:lpstr>تدقيق منح الشهادة المبدئي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وظيفة ومسؤولية رئيس المدققين  </vt:lpstr>
      <vt:lpstr>مسؤولية المدقق</vt:lpstr>
      <vt:lpstr>ادارة برنامج التدقيق</vt:lpstr>
      <vt:lpstr>اهداف مرحلة التدقيق</vt:lpstr>
      <vt:lpstr>اهداف مرحلة التدقيق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تدقيق المراقبة</vt:lpstr>
      <vt:lpstr>انشطة مرحلة التدقيق</vt:lpstr>
      <vt:lpstr>مراجعة الوثائق </vt:lpstr>
      <vt:lpstr>انتاج مرحلة التدقيق الاولى </vt:lpstr>
      <vt:lpstr>تقرير مرحلة التدقيق</vt:lpstr>
      <vt:lpstr>خطة مرحلة التدقيق</vt:lpstr>
      <vt:lpstr>برنامج الاجتماع الافتتاحي / التمهيدي</vt:lpstr>
      <vt:lpstr>برنامج الاجتماع الافتتاحي / التمهيدي</vt:lpstr>
      <vt:lpstr>فكرة عامة عن عملية مرحلة التدقيق</vt:lpstr>
      <vt:lpstr>التدقيق على العملية</vt:lpstr>
      <vt:lpstr>التحقيق من الفاعلية </vt:lpstr>
      <vt:lpstr>نتائج التدقيق</vt:lpstr>
      <vt:lpstr>مرحلة التدقيق: انشطة ومهارات المدقق</vt:lpstr>
      <vt:lpstr>اجراء المقابلات </vt:lpstr>
      <vt:lpstr>اخذ عينات النماذج</vt:lpstr>
      <vt:lpstr>اخذ ملاحظات</vt:lpstr>
      <vt:lpstr>كتابة بيانات عدم مطابقة</vt:lpstr>
      <vt:lpstr>اعطاء درجة لعدم المطابقة</vt:lpstr>
      <vt:lpstr>برنامج الاجتماع الختامي / الخروج</vt:lpstr>
      <vt:lpstr>الاجتماع الختامي / الخروج</vt:lpstr>
      <vt:lpstr>تقرير مرحلة التدقيق</vt:lpstr>
      <vt:lpstr>تقرير مرحلة التدقيق</vt:lpstr>
      <vt:lpstr>اعادة منح الشهادة </vt:lpstr>
      <vt:lpstr>تدقيق اعادة منح الشهادة</vt:lpstr>
      <vt:lpstr>شكــرا لاصغائكم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الايزو 9001:2008</dc:title>
  <dc:creator>win7</dc:creator>
  <cp:lastModifiedBy>HP</cp:lastModifiedBy>
  <cp:revision>262</cp:revision>
  <dcterms:created xsi:type="dcterms:W3CDTF">2014-11-05T07:22:17Z</dcterms:created>
  <dcterms:modified xsi:type="dcterms:W3CDTF">2016-03-14T17:26:40Z</dcterms:modified>
</cp:coreProperties>
</file>