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1" r:id="rId4"/>
    <p:sldId id="263" r:id="rId5"/>
    <p:sldId id="262" r:id="rId6"/>
    <p:sldId id="257" r:id="rId7"/>
    <p:sldId id="258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bc.com/news/health-55586410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6324600"/>
          </a:xfrm>
          <a:solidFill>
            <a:schemeClr val="accent6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6600" b="1" dirty="0" smtClean="0">
              <a:cs typeface="+mj-cs"/>
              <a:hlinkClick r:id="rId2"/>
            </a:endParaRPr>
          </a:p>
          <a:p>
            <a:pPr marL="0" indent="0" algn="ctr">
              <a:buNone/>
            </a:pPr>
            <a:r>
              <a:rPr lang="en-US" sz="6600" b="1" dirty="0" smtClean="0">
                <a:cs typeface="+mj-cs"/>
                <a:hlinkClick r:id="rId2"/>
              </a:rPr>
              <a:t>Third </a:t>
            </a:r>
            <a:r>
              <a:rPr lang="en-US" sz="6600" b="1" u="sng" dirty="0" err="1">
                <a:cs typeface="+mj-cs"/>
                <a:hlinkClick r:id="rId2"/>
              </a:rPr>
              <a:t>Covid</a:t>
            </a:r>
            <a:r>
              <a:rPr lang="en-US" sz="6600" b="1" u="sng" dirty="0">
                <a:cs typeface="+mj-cs"/>
                <a:hlinkClick r:id="rId2"/>
              </a:rPr>
              <a:t> vaccine</a:t>
            </a:r>
            <a:r>
              <a:rPr lang="en-US" sz="6600" b="1" dirty="0">
                <a:cs typeface="+mj-cs"/>
                <a:hlinkClick r:id="rId2"/>
              </a:rPr>
              <a:t> approved in the </a:t>
            </a:r>
            <a:r>
              <a:rPr lang="en-US" sz="6600" b="1" dirty="0" smtClean="0">
                <a:cs typeface="+mj-cs"/>
                <a:hlinkClick r:id="rId2"/>
              </a:rPr>
              <a:t>UK</a:t>
            </a:r>
            <a:endParaRPr lang="en-US" sz="6600" b="1" dirty="0" smtClean="0">
              <a:cs typeface="+mj-cs"/>
            </a:endParaRPr>
          </a:p>
          <a:p>
            <a:pPr marL="0" indent="0" algn="ctr">
              <a:buNone/>
            </a:pPr>
            <a:endParaRPr lang="en-US" sz="6600" b="1" dirty="0">
              <a:cs typeface="+mj-cs"/>
            </a:endParaRPr>
          </a:p>
          <a:p>
            <a:r>
              <a:rPr lang="en-US" sz="2800" dirty="0"/>
              <a:t>By Michelle Roberts</a:t>
            </a:r>
          </a:p>
          <a:p>
            <a:r>
              <a:rPr lang="en-US" sz="2800" dirty="0"/>
              <a:t>Health editor, BBC News </a:t>
            </a:r>
            <a:r>
              <a:rPr lang="en-US" sz="2800" dirty="0" smtClean="0"/>
              <a:t>online</a:t>
            </a:r>
          </a:p>
          <a:p>
            <a:r>
              <a:rPr lang="en-US" sz="2800" u="sng" dirty="0">
                <a:hlinkClick r:id="rId2"/>
              </a:rPr>
              <a:t>https://www.bbc.com/news/health-55586410</a:t>
            </a:r>
            <a:endParaRPr lang="en-US" sz="2800" dirty="0"/>
          </a:p>
          <a:p>
            <a:endParaRPr lang="en-US" sz="2800" dirty="0" smtClean="0"/>
          </a:p>
          <a:p>
            <a:pPr marL="0" indent="0" algn="just">
              <a:buNone/>
            </a:pPr>
            <a:endParaRPr lang="ar-IQ" sz="28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5827579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  <a:solidFill>
            <a:schemeClr val="accent6"/>
          </a:solidFill>
        </p:spPr>
        <p:txBody>
          <a:bodyPr>
            <a:normAutofit/>
          </a:bodyPr>
          <a:lstStyle/>
          <a:p>
            <a:pPr marL="0" indent="0" algn="ctr" fontAlgn="base">
              <a:buNone/>
            </a:pPr>
            <a:r>
              <a:rPr lang="en-US" sz="6000" dirty="0" err="1"/>
              <a:t>Moderna</a:t>
            </a:r>
            <a:r>
              <a:rPr lang="en-US" sz="6000" dirty="0"/>
              <a:t> becomes third </a:t>
            </a:r>
            <a:r>
              <a:rPr lang="en-US" sz="6000" dirty="0" err="1"/>
              <a:t>Covid</a:t>
            </a:r>
            <a:r>
              <a:rPr lang="en-US" sz="6000" dirty="0"/>
              <a:t> vaccine approved in the UK</a:t>
            </a:r>
          </a:p>
        </p:txBody>
      </p:sp>
    </p:spTree>
    <p:extLst>
      <p:ext uri="{BB962C8B-B14F-4D97-AF65-F5344CB8AC3E}">
        <p14:creationId xmlns:p14="http://schemas.microsoft.com/office/powerpoint/2010/main" val="22249650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85800"/>
            <a:ext cx="8229600" cy="5303792"/>
          </a:xfrm>
        </p:spPr>
      </p:pic>
    </p:spTree>
    <p:extLst>
      <p:ext uri="{BB962C8B-B14F-4D97-AF65-F5344CB8AC3E}">
        <p14:creationId xmlns:p14="http://schemas.microsoft.com/office/powerpoint/2010/main" val="8134403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533400"/>
            <a:ext cx="8229600" cy="5715000"/>
          </a:xfrm>
        </p:spPr>
      </p:pic>
    </p:spTree>
    <p:extLst>
      <p:ext uri="{BB962C8B-B14F-4D97-AF65-F5344CB8AC3E}">
        <p14:creationId xmlns:p14="http://schemas.microsoft.com/office/powerpoint/2010/main" val="20579288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533400"/>
            <a:ext cx="8229600" cy="5638800"/>
          </a:xfrm>
        </p:spPr>
      </p:pic>
    </p:spTree>
    <p:extLst>
      <p:ext uri="{BB962C8B-B14F-4D97-AF65-F5344CB8AC3E}">
        <p14:creationId xmlns:p14="http://schemas.microsoft.com/office/powerpoint/2010/main" val="18079162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096000"/>
          </a:xfrm>
        </p:spPr>
        <p:txBody>
          <a:bodyPr>
            <a:normAutofit fontScale="70000" lnSpcReduction="20000"/>
          </a:bodyPr>
          <a:lstStyle/>
          <a:p>
            <a:pPr algn="just" fontAlgn="base"/>
            <a:r>
              <a:rPr lang="en-US" sz="3400" b="1" dirty="0">
                <a:solidFill>
                  <a:schemeClr val="tx2">
                    <a:lumMod val="50000"/>
                  </a:schemeClr>
                </a:solidFill>
                <a:cs typeface="+mj-cs"/>
              </a:rPr>
              <a:t>In comparison, the Pfizer/</a:t>
            </a:r>
            <a:r>
              <a:rPr lang="en-US" sz="3400" b="1" dirty="0" err="1">
                <a:solidFill>
                  <a:schemeClr val="tx2">
                    <a:lumMod val="50000"/>
                  </a:schemeClr>
                </a:solidFill>
                <a:cs typeface="+mj-cs"/>
              </a:rPr>
              <a:t>BioNTech</a:t>
            </a:r>
            <a:r>
              <a:rPr lang="en-US" sz="3400" b="1" dirty="0">
                <a:solidFill>
                  <a:schemeClr val="tx2">
                    <a:lumMod val="50000"/>
                  </a:schemeClr>
                </a:solidFill>
                <a:cs typeface="+mj-cs"/>
              </a:rPr>
              <a:t> one requires temperatures closer to -75C, making transport logistics much more difficult.</a:t>
            </a:r>
          </a:p>
          <a:p>
            <a:pPr algn="just" fontAlgn="base"/>
            <a:r>
              <a:rPr lang="en-US" sz="3400" b="1" dirty="0">
                <a:solidFill>
                  <a:schemeClr val="tx2">
                    <a:lumMod val="50000"/>
                  </a:schemeClr>
                </a:solidFill>
                <a:cs typeface="+mj-cs"/>
              </a:rPr>
              <a:t>The AstraZeneca jab is easier to store and distribute, as it can be kept at normal fridge temperature.</a:t>
            </a:r>
          </a:p>
          <a:p>
            <a:pPr algn="just" fontAlgn="base"/>
            <a:r>
              <a:rPr lang="en-US" sz="3400" b="1" dirty="0">
                <a:solidFill>
                  <a:schemeClr val="tx2">
                    <a:lumMod val="50000"/>
                  </a:schemeClr>
                </a:solidFill>
                <a:cs typeface="+mj-cs"/>
              </a:rPr>
              <a:t>All of these vaccines require a second booster shot, but a first dose is likely to be given to as many people as possible.</a:t>
            </a:r>
          </a:p>
          <a:p>
            <a:pPr algn="just" fontAlgn="base"/>
            <a:r>
              <a:rPr lang="en-US" sz="3400" b="1" dirty="0">
                <a:solidFill>
                  <a:schemeClr val="tx2">
                    <a:lumMod val="50000"/>
                  </a:schemeClr>
                </a:solidFill>
                <a:cs typeface="+mj-cs"/>
              </a:rPr>
              <a:t>In trials with more than 30,000, the </a:t>
            </a:r>
            <a:r>
              <a:rPr lang="en-US" sz="3400" b="1" dirty="0" err="1">
                <a:solidFill>
                  <a:schemeClr val="tx2">
                    <a:lumMod val="50000"/>
                  </a:schemeClr>
                </a:solidFill>
                <a:cs typeface="+mj-cs"/>
              </a:rPr>
              <a:t>Moderna</a:t>
            </a:r>
            <a:r>
              <a:rPr lang="en-US" sz="3400" b="1" dirty="0">
                <a:solidFill>
                  <a:schemeClr val="tx2">
                    <a:lumMod val="50000"/>
                  </a:schemeClr>
                </a:solidFill>
                <a:cs typeface="+mj-cs"/>
              </a:rPr>
              <a:t> vaccine offered nearly 95% protection from severe </a:t>
            </a:r>
            <a:r>
              <a:rPr lang="en-US" sz="3400" b="1" dirty="0" err="1">
                <a:solidFill>
                  <a:schemeClr val="tx2">
                    <a:lumMod val="50000"/>
                  </a:schemeClr>
                </a:solidFill>
                <a:cs typeface="+mj-cs"/>
              </a:rPr>
              <a:t>Covid</a:t>
            </a:r>
            <a:r>
              <a:rPr lang="en-US" sz="3400" b="1" dirty="0">
                <a:solidFill>
                  <a:schemeClr val="tx2">
                    <a:lumMod val="50000"/>
                  </a:schemeClr>
                </a:solidFill>
                <a:cs typeface="+mj-cs"/>
              </a:rPr>
              <a:t>.</a:t>
            </a:r>
          </a:p>
          <a:p>
            <a:pPr algn="just" fontAlgn="base"/>
            <a:r>
              <a:rPr lang="en-US" sz="3400" b="1" dirty="0">
                <a:solidFill>
                  <a:schemeClr val="tx2">
                    <a:lumMod val="50000"/>
                  </a:schemeClr>
                </a:solidFill>
                <a:cs typeface="+mj-cs"/>
              </a:rPr>
              <a:t>No vaccine is 100% effective and it takes time for protection to build. For all of the </a:t>
            </a:r>
            <a:r>
              <a:rPr lang="en-US" sz="3400" b="1" dirty="0" err="1">
                <a:solidFill>
                  <a:schemeClr val="tx2">
                    <a:lumMod val="50000"/>
                  </a:schemeClr>
                </a:solidFill>
                <a:cs typeface="+mj-cs"/>
              </a:rPr>
              <a:t>Covid</a:t>
            </a:r>
            <a:r>
              <a:rPr lang="en-US" sz="3400" b="1" dirty="0">
                <a:solidFill>
                  <a:schemeClr val="tx2">
                    <a:lumMod val="50000"/>
                  </a:schemeClr>
                </a:solidFill>
                <a:cs typeface="+mj-cs"/>
              </a:rPr>
              <a:t> vaccines, we still do not know how long immunity will last.</a:t>
            </a:r>
          </a:p>
          <a:p>
            <a:pPr algn="just" fontAlgn="base"/>
            <a:r>
              <a:rPr lang="en-US" sz="3400" b="1" dirty="0">
                <a:solidFill>
                  <a:schemeClr val="tx2">
                    <a:lumMod val="50000"/>
                  </a:schemeClr>
                </a:solidFill>
                <a:cs typeface="+mj-cs"/>
              </a:rPr>
              <a:t>People who have received a coronavirus vaccine should continue to follow social distancing rules to protect themselves and others.</a:t>
            </a:r>
          </a:p>
          <a:p>
            <a:pPr algn="just" fontAlgn="base"/>
            <a:r>
              <a:rPr lang="en-US" sz="3400" b="1" dirty="0">
                <a:solidFill>
                  <a:schemeClr val="tx2">
                    <a:lumMod val="50000"/>
                  </a:schemeClr>
                </a:solidFill>
                <a:cs typeface="+mj-cs"/>
              </a:rPr>
              <a:t>EU and US regulators have already approved the </a:t>
            </a:r>
            <a:r>
              <a:rPr lang="en-US" sz="3400" b="1" dirty="0" err="1">
                <a:solidFill>
                  <a:schemeClr val="tx2">
                    <a:lumMod val="50000"/>
                  </a:schemeClr>
                </a:solidFill>
                <a:cs typeface="+mj-cs"/>
              </a:rPr>
              <a:t>Moderna</a:t>
            </a:r>
            <a:r>
              <a:rPr lang="en-US" sz="3400" b="1" dirty="0">
                <a:solidFill>
                  <a:schemeClr val="tx2">
                    <a:lumMod val="50000"/>
                  </a:schemeClr>
                </a:solidFill>
                <a:cs typeface="+mj-cs"/>
              </a:rPr>
              <a:t> vaccine.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814439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52400"/>
            <a:ext cx="8534400" cy="6248400"/>
          </a:xfrm>
        </p:spPr>
      </p:pic>
    </p:spTree>
    <p:extLst>
      <p:ext uri="{BB962C8B-B14F-4D97-AF65-F5344CB8AC3E}">
        <p14:creationId xmlns:p14="http://schemas.microsoft.com/office/powerpoint/2010/main" val="25560014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177</Words>
  <Application>Microsoft Office PowerPoint</Application>
  <PresentationFormat>On-screen Show (4:3)</PresentationFormat>
  <Paragraphs>14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lenovo</dc:creator>
  <cp:lastModifiedBy>lenovo</cp:lastModifiedBy>
  <cp:revision>4</cp:revision>
  <dcterms:created xsi:type="dcterms:W3CDTF">2006-08-16T00:00:00Z</dcterms:created>
  <dcterms:modified xsi:type="dcterms:W3CDTF">2021-01-19T04:43:09Z</dcterms:modified>
</cp:coreProperties>
</file>